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2"/>
  </p:notesMasterIdLst>
  <p:handoutMasterIdLst>
    <p:handoutMasterId r:id="rId83"/>
  </p:handoutMasterIdLst>
  <p:sldIdLst>
    <p:sldId id="529" r:id="rId3"/>
    <p:sldId id="294" r:id="rId4"/>
    <p:sldId id="306" r:id="rId5"/>
    <p:sldId id="272" r:id="rId6"/>
    <p:sldId id="281" r:id="rId7"/>
    <p:sldId id="527" r:id="rId8"/>
    <p:sldId id="528" r:id="rId9"/>
    <p:sldId id="299" r:id="rId10"/>
    <p:sldId id="403" r:id="rId11"/>
    <p:sldId id="412" r:id="rId12"/>
    <p:sldId id="530" r:id="rId13"/>
    <p:sldId id="374" r:id="rId14"/>
    <p:sldId id="372" r:id="rId15"/>
    <p:sldId id="385" r:id="rId16"/>
    <p:sldId id="369" r:id="rId17"/>
    <p:sldId id="370" r:id="rId18"/>
    <p:sldId id="475" r:id="rId19"/>
    <p:sldId id="371" r:id="rId20"/>
    <p:sldId id="410" r:id="rId21"/>
    <p:sldId id="411" r:id="rId22"/>
    <p:sldId id="599" r:id="rId23"/>
    <p:sldId id="598" r:id="rId24"/>
    <p:sldId id="531" r:id="rId25"/>
    <p:sldId id="375" r:id="rId26"/>
    <p:sldId id="413" r:id="rId27"/>
    <p:sldId id="600" r:id="rId28"/>
    <p:sldId id="376" r:id="rId29"/>
    <p:sldId id="596" r:id="rId30"/>
    <p:sldId id="597" r:id="rId31"/>
    <p:sldId id="601" r:id="rId32"/>
    <p:sldId id="602" r:id="rId33"/>
    <p:sldId id="383" r:id="rId34"/>
    <p:sldId id="532" r:id="rId35"/>
    <p:sldId id="526" r:id="rId36"/>
    <p:sldId id="524" r:id="rId37"/>
    <p:sldId id="525" r:id="rId38"/>
    <p:sldId id="365" r:id="rId39"/>
    <p:sldId id="366" r:id="rId40"/>
    <p:sldId id="367" r:id="rId41"/>
    <p:sldId id="379" r:id="rId42"/>
    <p:sldId id="380" r:id="rId43"/>
    <p:sldId id="364" r:id="rId44"/>
    <p:sldId id="373" r:id="rId45"/>
    <p:sldId id="381" r:id="rId46"/>
    <p:sldId id="382" r:id="rId47"/>
    <p:sldId id="384" r:id="rId48"/>
    <p:sldId id="416" r:id="rId49"/>
    <p:sldId id="418" r:id="rId50"/>
    <p:sldId id="419" r:id="rId51"/>
    <p:sldId id="404" r:id="rId52"/>
    <p:sldId id="422" r:id="rId53"/>
    <p:sldId id="420" r:id="rId54"/>
    <p:sldId id="447" r:id="rId55"/>
    <p:sldId id="453" r:id="rId56"/>
    <p:sldId id="463" r:id="rId57"/>
    <p:sldId id="464" r:id="rId58"/>
    <p:sldId id="465" r:id="rId59"/>
    <p:sldId id="466" r:id="rId60"/>
    <p:sldId id="470" r:id="rId61"/>
    <p:sldId id="471" r:id="rId62"/>
    <p:sldId id="476" r:id="rId63"/>
    <p:sldId id="477" r:id="rId64"/>
    <p:sldId id="481" r:id="rId65"/>
    <p:sldId id="479" r:id="rId66"/>
    <p:sldId id="480" r:id="rId67"/>
    <p:sldId id="520" r:id="rId68"/>
    <p:sldId id="603" r:id="rId69"/>
    <p:sldId id="604" r:id="rId70"/>
    <p:sldId id="650" r:id="rId71"/>
    <p:sldId id="651" r:id="rId72"/>
    <p:sldId id="652" r:id="rId73"/>
    <p:sldId id="653" r:id="rId74"/>
    <p:sldId id="657" r:id="rId75"/>
    <p:sldId id="658" r:id="rId76"/>
    <p:sldId id="659" r:id="rId77"/>
    <p:sldId id="660" r:id="rId78"/>
    <p:sldId id="405" r:id="rId79"/>
    <p:sldId id="406" r:id="rId80"/>
    <p:sldId id="407" r:id="rId81"/>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78"/>
        <p:guide pos="24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handoutMaster" Target="handoutMasters/handoutMaster1.xml"/><Relationship Id="rId82" Type="http://schemas.openxmlformats.org/officeDocument/2006/relationships/notesMaster" Target="notesMasters/notesMaster1.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slideLayout" Target="../slideLayouts/slideLayout3.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9.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5.png"/><Relationship Id="rId1" Type="http://schemas.openxmlformats.org/officeDocument/2006/relationships/image" Target="../media/image134.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4.png"/><Relationship Id="rId1" Type="http://schemas.openxmlformats.org/officeDocument/2006/relationships/image" Target="../media/image15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2.png"/><Relationship Id="rId1" Type="http://schemas.openxmlformats.org/officeDocument/2006/relationships/image" Target="../media/image16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4.png"/><Relationship Id="rId1" Type="http://schemas.openxmlformats.org/officeDocument/2006/relationships/image" Target="../media/image163.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1.png"/><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55.xml.rels><?xml version="1.0" encoding="UTF-8" standalone="yes"?>
<Relationships xmlns="http://schemas.openxmlformats.org/package/2006/relationships"><Relationship Id="rId9" Type="http://schemas.openxmlformats.org/officeDocument/2006/relationships/image" Target="../media/image180.png"/><Relationship Id="rId8" Type="http://schemas.openxmlformats.org/officeDocument/2006/relationships/image" Target="../media/image179.png"/><Relationship Id="rId7" Type="http://schemas.openxmlformats.org/officeDocument/2006/relationships/image" Target="../media/image178.png"/><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73.png"/><Relationship Id="rId11" Type="http://schemas.openxmlformats.org/officeDocument/2006/relationships/slideLayout" Target="../slideLayouts/slideLayout3.xml"/><Relationship Id="rId10" Type="http://schemas.openxmlformats.org/officeDocument/2006/relationships/image" Target="../media/image181.png"/><Relationship Id="rId1" Type="http://schemas.openxmlformats.org/officeDocument/2006/relationships/image" Target="../media/image172.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4.png"/><Relationship Id="rId1" Type="http://schemas.openxmlformats.org/officeDocument/2006/relationships/image" Target="../media/image193.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3.png"/><Relationship Id="rId2" Type="http://schemas.openxmlformats.org/officeDocument/2006/relationships/image" Target="../media/image202.GIF"/><Relationship Id="rId1" Type="http://schemas.openxmlformats.org/officeDocument/2006/relationships/image" Target="../media/image201.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64.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26.png"/><Relationship Id="rId7" Type="http://schemas.openxmlformats.org/officeDocument/2006/relationships/image" Target="../media/image225.png"/><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0" Type="http://schemas.openxmlformats.org/officeDocument/2006/relationships/slideLayout" Target="../slideLayouts/slideLayout3.xml"/><Relationship Id="rId1" Type="http://schemas.openxmlformats.org/officeDocument/2006/relationships/image" Target="../media/image2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9.png"/><Relationship Id="rId1" Type="http://schemas.openxmlformats.org/officeDocument/2006/relationships/image" Target="../media/image228.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3.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4.pn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0.png"/><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image" Target="../media/image237.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74.xml.rels><?xml version="1.0" encoding="UTF-8" standalone="yes"?>
<Relationships xmlns="http://schemas.openxmlformats.org/package/2006/relationships"><Relationship Id="rId9" Type="http://schemas.openxmlformats.org/officeDocument/2006/relationships/image" Target="../media/image252.png"/><Relationship Id="rId8" Type="http://schemas.openxmlformats.org/officeDocument/2006/relationships/image" Target="../media/image251.png"/><Relationship Id="rId7" Type="http://schemas.openxmlformats.org/officeDocument/2006/relationships/image" Target="../media/image250.png"/><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 Id="rId3" Type="http://schemas.openxmlformats.org/officeDocument/2006/relationships/image" Target="../media/image246.png"/><Relationship Id="rId2" Type="http://schemas.openxmlformats.org/officeDocument/2006/relationships/image" Target="../media/image245.png"/><Relationship Id="rId11" Type="http://schemas.openxmlformats.org/officeDocument/2006/relationships/slideLayout" Target="../slideLayouts/slideLayout3.xml"/><Relationship Id="rId10" Type="http://schemas.openxmlformats.org/officeDocument/2006/relationships/image" Target="../media/image253.png"/><Relationship Id="rId1" Type="http://schemas.openxmlformats.org/officeDocument/2006/relationships/image" Target="../media/image244.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5.png"/><Relationship Id="rId1" Type="http://schemas.openxmlformats.org/officeDocument/2006/relationships/image" Target="../media/image25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8.png"/><Relationship Id="rId1" Type="http://schemas.openxmlformats.org/officeDocument/2006/relationships/image" Target="../media/image2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2013102" y="145616"/>
            <a:ext cx="3535680" cy="460375"/>
          </a:xfrm>
          <a:prstGeom prst="rect">
            <a:avLst/>
          </a:prstGeom>
          <a:noFill/>
        </p:spPr>
        <p:txBody>
          <a:bodyPr wrap="none" rtlCol="0">
            <a:spAutoFit/>
          </a:bodyPr>
          <a:lstStyle/>
          <a:p>
            <a:r>
              <a:rPr lang="zh-CN" sz="2400" dirty="0">
                <a:latin typeface="+mj-lt"/>
                <a:ea typeface="宋体" pitchFamily="2" charset="-122"/>
              </a:rPr>
              <a:t>量子输运的随机矩阵理论</a:t>
            </a:r>
            <a:endParaRPr lang="zh-CN" sz="2400" dirty="0">
              <a:latin typeface="+mj-lt"/>
              <a:ea typeface="宋体" pitchFamily="2" charset="-122"/>
            </a:endParaRPr>
          </a:p>
        </p:txBody>
      </p:sp>
      <p:sp>
        <p:nvSpPr>
          <p:cNvPr id="8" name="Text Box 7"/>
          <p:cNvSpPr txBox="true"/>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80604020202020204" pitchFamily="34" charset="0"/>
              <a:buChar char="•"/>
            </a:pPr>
            <a:r>
              <a:rPr lang="en-US" altLang="en-US" sz="1400" dirty="0">
                <a:ea typeface="宋体" pitchFamily="2" charset="-122"/>
                <a:sym typeface="+mn-ea"/>
              </a:rPr>
              <a:t>metiallic </a:t>
            </a:r>
            <a:r>
              <a:rPr lang="en-US" sz="1400" dirty="0">
                <a:ea typeface="宋体" pitchFamily="2" charset="-122"/>
                <a:sym typeface="+mn-ea"/>
              </a:rPr>
              <a:t>regime: </a:t>
            </a:r>
            <a:r>
              <a:rPr lang="en-US" altLang="zh-CN" sz="1400" dirty="0">
                <a:ea typeface="宋体" pitchFamily="2" charset="-122"/>
                <a:sym typeface="+mn-ea"/>
              </a:rPr>
              <a:t>P(G)</a:t>
            </a:r>
            <a:r>
              <a:rPr lang="zh-CN" altLang="en-US" sz="1400" dirty="0">
                <a:ea typeface="宋体" pitchFamily="2" charset="-122"/>
                <a:sym typeface="+mn-ea"/>
              </a:rPr>
              <a:t>是高斯分布</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en-US" sz="1400" dirty="0">
                <a:ea typeface="宋体" pitchFamily="2" charset="-122"/>
                <a:sym typeface="+mn-ea"/>
              </a:rPr>
              <a:t>Localized regime: </a:t>
            </a:r>
            <a:r>
              <a:rPr lang="zh-CN" altLang="en-US" sz="1400" dirty="0">
                <a:ea typeface="宋体" pitchFamily="2" charset="-122"/>
                <a:sym typeface="+mn-ea"/>
              </a:rPr>
              <a:t>涨落与平均值相当，</a:t>
            </a:r>
            <a:r>
              <a:rPr lang="en-US" altLang="zh-CN" sz="1400" dirty="0">
                <a:ea typeface="宋体" pitchFamily="2" charset="-122"/>
                <a:sym typeface="+mn-ea"/>
              </a:rPr>
              <a:t>P(G)</a:t>
            </a:r>
            <a:r>
              <a:rPr lang="zh-CN" altLang="en-US" sz="1400" dirty="0">
                <a:ea typeface="宋体" pitchFamily="2" charset="-122"/>
                <a:sym typeface="+mn-ea"/>
              </a:rPr>
              <a:t>是</a:t>
            </a:r>
            <a:r>
              <a:rPr lang="en-US" altLang="zh-CN" sz="1400" dirty="0">
                <a:ea typeface="宋体" pitchFamily="2" charset="-122"/>
                <a:sym typeface="+mn-ea"/>
              </a:rPr>
              <a:t>log-normal</a:t>
            </a:r>
            <a:r>
              <a:rPr lang="zh-CN" altLang="en-US" sz="1400" dirty="0">
                <a:ea typeface="宋体" pitchFamily="2" charset="-122"/>
                <a:sym typeface="+mn-ea"/>
              </a:rPr>
              <a:t>分布（即</a:t>
            </a:r>
            <a:r>
              <a:rPr lang="en-US" altLang="zh-CN" sz="1400" dirty="0">
                <a:ea typeface="宋体" pitchFamily="2" charset="-122"/>
                <a:sym typeface="+mn-ea"/>
              </a:rPr>
              <a:t>P(lnG)</a:t>
            </a:r>
            <a:r>
              <a:rPr lang="zh-CN" altLang="en-US" sz="1400" dirty="0">
                <a:ea typeface="宋体" pitchFamily="2" charset="-122"/>
                <a:sym typeface="+mn-ea"/>
              </a:rPr>
              <a:t>是高斯分布）。</a:t>
            </a:r>
            <a:endParaRPr lang="zh-CN" altLang="en-US" sz="1400" dirty="0">
              <a:ea typeface="宋体" pitchFamily="2" charset="-122"/>
            </a:endParaRPr>
          </a:p>
        </p:txBody>
      </p:sp>
      <p:sp>
        <p:nvSpPr>
          <p:cNvPr id="12" name="Text Box 11"/>
          <p:cNvSpPr txBox="true"/>
          <p:nvPr/>
        </p:nvSpPr>
        <p:spPr>
          <a:xfrm>
            <a:off x="4196080" y="479425"/>
            <a:ext cx="3351530"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true"/>
          <p:nvPr/>
        </p:nvSpPr>
        <p:spPr>
          <a:xfrm>
            <a:off x="2013102" y="1320366"/>
            <a:ext cx="3230880" cy="460375"/>
          </a:xfrm>
          <a:prstGeom prst="rect">
            <a:avLst/>
          </a:prstGeom>
          <a:noFill/>
        </p:spPr>
        <p:txBody>
          <a:bodyPr wrap="none" rtlCol="0">
            <a:spAutoFit/>
          </a:bodyPr>
          <a:p>
            <a:r>
              <a:rPr lang="zh-CN" sz="2400" dirty="0">
                <a:latin typeface="+mj-lt"/>
                <a:ea typeface="宋体" pitchFamily="2" charset="-122"/>
              </a:rPr>
              <a:t>单参数标度假设的违背</a:t>
            </a:r>
            <a:endParaRPr lang="zh-CN" sz="2400" dirty="0">
              <a:latin typeface="+mj-lt"/>
              <a:ea typeface="宋体" pitchFamily="2" charset="-122"/>
            </a:endParaRPr>
          </a:p>
        </p:txBody>
      </p:sp>
      <p:sp>
        <p:nvSpPr>
          <p:cNvPr id="4" name="Text Box 3"/>
          <p:cNvSpPr txBox="true"/>
          <p:nvPr/>
        </p:nvSpPr>
        <p:spPr>
          <a:xfrm>
            <a:off x="4893945" y="1626235"/>
            <a:ext cx="258381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宋体" pitchFamily="2" charset="-122"/>
            </a:endParaRPr>
          </a:p>
        </p:txBody>
      </p:sp>
      <p:sp>
        <p:nvSpPr>
          <p:cNvPr id="5" name="Text Box 4"/>
          <p:cNvSpPr txBox="true"/>
          <p:nvPr/>
        </p:nvSpPr>
        <p:spPr>
          <a:xfrm>
            <a:off x="217805" y="1901825"/>
            <a:ext cx="7126605" cy="1168400"/>
          </a:xfrm>
          <a:prstGeom prst="rect">
            <a:avLst/>
          </a:prstGeom>
          <a:noFill/>
        </p:spPr>
        <p:txBody>
          <a:bodyPr wrap="square" rtlCol="0">
            <a:spAutoFit/>
          </a:bodyPr>
          <a:p>
            <a:pPr marL="285750" indent="-285750">
              <a:lnSpc>
                <a:spcPct val="100000"/>
              </a:lnSpc>
              <a:buFont typeface="Arial" panose="02080604020202020204" pitchFamily="34" charset="0"/>
              <a:buChar char="•"/>
            </a:pPr>
            <a:r>
              <a:rPr lang="zh-CN" altLang="en-US" sz="1400" dirty="0">
                <a:ea typeface="宋体" pitchFamily="2" charset="-122"/>
                <a:sym typeface="+mn-ea"/>
              </a:rPr>
              <a:t>偏离高斯分布时有两种成份：</a:t>
            </a:r>
            <a:r>
              <a:rPr lang="en-US" altLang="zh-CN" sz="1400" dirty="0">
                <a:ea typeface="宋体" pitchFamily="2" charset="-122"/>
                <a:sym typeface="+mn-ea"/>
              </a:rPr>
              <a:t>1. </a:t>
            </a:r>
            <a:r>
              <a:rPr lang="zh-CN" altLang="en-US" sz="1400" dirty="0">
                <a:ea typeface="宋体" pitchFamily="2" charset="-122"/>
                <a:sym typeface="+mn-ea"/>
              </a:rPr>
              <a:t>最大值附近的偏离</a:t>
            </a:r>
            <a:r>
              <a:rPr lang="en-US" altLang="zh-CN" sz="1400" dirty="0">
                <a:ea typeface="宋体" pitchFamily="2" charset="-122"/>
                <a:sym typeface="+mn-ea"/>
              </a:rPr>
              <a:t> 2. </a:t>
            </a:r>
            <a:r>
              <a:rPr lang="zh-CN" altLang="en-US" sz="1400" dirty="0">
                <a:ea typeface="宋体" pitchFamily="2" charset="-122"/>
                <a:sym typeface="+mn-ea"/>
              </a:rPr>
              <a:t>尾部的偏离</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zh-CN" altLang="en-US" sz="1400" dirty="0">
                <a:ea typeface="宋体" pitchFamily="2" charset="-122"/>
              </a:rPr>
              <a:t>尾部行为由高阶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最大值附近行为由</a:t>
            </a:r>
            <a:r>
              <a:rPr lang="en-US" altLang="zh-CN" sz="1400" dirty="0">
                <a:ea typeface="宋体" pitchFamily="2" charset="-122"/>
              </a:rPr>
              <a:t>3</a:t>
            </a:r>
            <a:r>
              <a:rPr lang="zh-CN" altLang="en-US" sz="1400" dirty="0">
                <a:ea typeface="宋体" pitchFamily="2" charset="-122"/>
              </a:rPr>
              <a:t>、</a:t>
            </a:r>
            <a:r>
              <a:rPr lang="en-US" altLang="zh-CN" sz="1400" dirty="0">
                <a:ea typeface="宋体" pitchFamily="2" charset="-122"/>
              </a:rPr>
              <a:t>4</a:t>
            </a:r>
            <a:r>
              <a:rPr lang="zh-CN" altLang="en-US" sz="1400" dirty="0">
                <a:ea typeface="宋体" pitchFamily="2" charset="-122"/>
              </a:rPr>
              <a:t>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金属区内明显偏离高斯分布时，说明不能被单参数标度</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单参数标度会导致高斯分布</a:t>
            </a:r>
            <a:endParaRPr lang="zh-CN" altLang="en-US" sz="1400" dirty="0">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宋体" pitchFamily="2" charset="-122"/>
                <a:cs typeface="Times New Roman" panose="02020603050405020304"/>
                <a:sym typeface="+mn-ea"/>
              </a:rPr>
              <a:t>由磁畴壁运动导致的普适电动力</a:t>
            </a:r>
            <a:endParaRPr lang="zh-CN" sz="99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268343" y="3755431"/>
            <a:ext cx="6724852" cy="29591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solidFill>
                  <a:schemeClr val="tx1"/>
                </a:solidFill>
                <a:ea typeface="宋体" pitchFamily="2" charset="-122"/>
              </a:rPr>
              <a:t>电动力只普适地依赖于磁畴壁的转变频率，并与磁畴壁的拓扑性质密切相关</a:t>
            </a:r>
            <a:endParaRPr lang="zh-CN" altLang="en-US" sz="1325" dirty="0">
              <a:solidFill>
                <a:schemeClr val="tx1"/>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15162" y="16711"/>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true"/>
          </p:cNvPicPr>
          <p:nvPr/>
        </p:nvPicPr>
        <p:blipFill>
          <a:blip r:embed="rId1"/>
          <a:stretch>
            <a:fillRect/>
          </a:stretch>
        </p:blipFill>
        <p:spPr>
          <a:xfrm>
            <a:off x="501650" y="2687320"/>
            <a:ext cx="1889125" cy="1539875"/>
          </a:xfrm>
          <a:prstGeom prst="rect">
            <a:avLst/>
          </a:prstGeom>
        </p:spPr>
      </p:pic>
      <p:sp>
        <p:nvSpPr>
          <p:cNvPr id="6" name="Text Box 5"/>
          <p:cNvSpPr txBox="true"/>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true"/>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true"/>
          <p:nvPr/>
        </p:nvSpPr>
        <p:spPr>
          <a:xfrm>
            <a:off x="361950" y="4819650"/>
            <a:ext cx="6253480" cy="521970"/>
          </a:xfrm>
          <a:prstGeom prst="rect">
            <a:avLst/>
          </a:prstGeom>
          <a:noFill/>
        </p:spPr>
        <p:txBody>
          <a:bodyPr wrap="square" rtlCol="0">
            <a:spAutoFit/>
          </a:bodyPr>
          <a:lstStyle/>
          <a:p>
            <a:pPr marL="285750" indent="-285750">
              <a:buFont typeface="Arial" panose="02080604020202020204" pitchFamily="34" charset="0"/>
              <a:buChar char="•"/>
            </a:pPr>
            <a:r>
              <a:rPr lang="en-US" altLang="en-US" sz="1400" dirty="0"/>
              <a:t>从diffusive到localized区，电导分布有普适函数</a:t>
            </a:r>
            <a:endParaRPr lang="en-US" altLang="en-US" sz="1400" dirty="0"/>
          </a:p>
          <a:p>
            <a:pPr marL="285750" indent="-285750">
              <a:buFont typeface="Arial" panose="02080604020202020204" pitchFamily="34" charset="0"/>
              <a:buChar char="•"/>
            </a:pPr>
            <a:r>
              <a:rPr lang="en-US" altLang="en-US" sz="1400" dirty="0"/>
              <a:t>固定&lt;G&gt;，不同参数的P(G)分布相同。</a:t>
            </a:r>
            <a:endParaRPr lang="en-US" altLang="en-US" sz="1400" dirty="0"/>
          </a:p>
        </p:txBody>
      </p:sp>
      <p:sp>
        <p:nvSpPr>
          <p:cNvPr id="10" name="Text Box 9"/>
          <p:cNvSpPr txBox="true"/>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true"/>
          <p:nvPr/>
        </p:nvSpPr>
        <p:spPr>
          <a:xfrm>
            <a:off x="5175250" y="466725"/>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true"/>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true"/>
          </p:cNvPicPr>
          <p:nvPr/>
        </p:nvPicPr>
        <p:blipFill>
          <a:blip r:embed="rId3"/>
          <a:stretch>
            <a:fillRect/>
          </a:stretch>
        </p:blipFill>
        <p:spPr>
          <a:xfrm>
            <a:off x="2706370" y="2636520"/>
            <a:ext cx="2350135" cy="1853565"/>
          </a:xfrm>
          <a:prstGeom prst="rect">
            <a:avLst/>
          </a:prstGeom>
        </p:spPr>
      </p:pic>
      <p:sp>
        <p:nvSpPr>
          <p:cNvPr id="15" name="Text Box 14"/>
          <p:cNvSpPr txBox="true"/>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true"/>
          </p:cNvPicPr>
          <p:nvPr/>
        </p:nvPicPr>
        <p:blipFill>
          <a:blip r:embed="rId4"/>
          <a:stretch>
            <a:fillRect/>
          </a:stretch>
        </p:blipFill>
        <p:spPr>
          <a:xfrm>
            <a:off x="5175250" y="2689860"/>
            <a:ext cx="2244090" cy="1747520"/>
          </a:xfrm>
          <a:prstGeom prst="rect">
            <a:avLst/>
          </a:prstGeom>
        </p:spPr>
      </p:pic>
      <p:sp>
        <p:nvSpPr>
          <p:cNvPr id="17" name="Text Box 16"/>
          <p:cNvSpPr txBox="true"/>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true"/>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宋体" pitchFamily="2" charset="-122"/>
                <a:sym typeface="+mn-ea"/>
              </a:rPr>
              <a:t>Nature (London) 465, 901 (2010)</a:t>
            </a:r>
            <a:endParaRPr lang="zh-CN" altLang="en-US" sz="95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438523" y="521376"/>
            <a:ext cx="6724852" cy="1318260"/>
          </a:xfrm>
          <a:prstGeom prst="rect">
            <a:avLst/>
          </a:prstGeom>
          <a:noFill/>
        </p:spPr>
        <p:txBody>
          <a:bodyPr wrap="square" rtlCol="0">
            <a:spAutoFit/>
          </a:bodyPr>
          <a:lstStyle/>
          <a:p>
            <a:pPr marL="285750" indent="-285750" algn="l">
              <a:buFont typeface="Arial" panose="0208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8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8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8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true"/>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true">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true"/>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true"/>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true" flipV="true">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true">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true"/>
          <p:nvPr/>
        </p:nvSpPr>
        <p:spPr>
          <a:xfrm>
            <a:off x="4629150" y="4674235"/>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true" flipV="true">
            <a:off x="5213985" y="4515485"/>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true">
            <a:off x="5785485" y="44913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true">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true"/>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true"/>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true"/>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true"/>
          </p:cNvPicPr>
          <p:nvPr/>
        </p:nvPicPr>
        <p:blipFill>
          <a:blip r:embed="rId4"/>
          <a:stretch>
            <a:fillRect/>
          </a:stretch>
        </p:blipFill>
        <p:spPr>
          <a:xfrm>
            <a:off x="4457611" y="4884221"/>
            <a:ext cx="2236717" cy="480422"/>
          </a:xfrm>
          <a:prstGeom prst="rect">
            <a:avLst/>
          </a:prstGeom>
        </p:spPr>
      </p:pic>
      <p:sp>
        <p:nvSpPr>
          <p:cNvPr id="2" name="Text Box 1"/>
          <p:cNvSpPr txBox="true"/>
          <p:nvPr/>
        </p:nvSpPr>
        <p:spPr>
          <a:xfrm>
            <a:off x="4457700" y="5365115"/>
            <a:ext cx="1249680" cy="306705"/>
          </a:xfrm>
          <a:prstGeom prst="rect">
            <a:avLst/>
          </a:prstGeom>
          <a:noFill/>
        </p:spPr>
        <p:txBody>
          <a:bodyPr wrap="none" rtlCol="0">
            <a:spAutoFit/>
          </a:bodyPr>
          <a:p>
            <a:r>
              <a:rPr lang="zh-CN" altLang="en-US" sz="1400">
                <a:ea typeface="宋体" charset="0"/>
              </a:rPr>
              <a:t>铁磁交换耦合</a:t>
            </a:r>
            <a:endParaRPr lang="zh-CN" altLang="en-US" sz="1400">
              <a:ea typeface="宋体" charset="0"/>
            </a:endParaRPr>
          </a:p>
        </p:txBody>
      </p:sp>
      <p:sp>
        <p:nvSpPr>
          <p:cNvPr id="3" name="Text Box 2"/>
          <p:cNvSpPr txBox="true"/>
          <p:nvPr/>
        </p:nvSpPr>
        <p:spPr>
          <a:xfrm>
            <a:off x="5971540" y="5365115"/>
            <a:ext cx="528320" cy="306705"/>
          </a:xfrm>
          <a:prstGeom prst="rect">
            <a:avLst/>
          </a:prstGeom>
          <a:noFill/>
        </p:spPr>
        <p:txBody>
          <a:bodyPr wrap="none" rtlCol="0">
            <a:spAutoFit/>
          </a:bodyPr>
          <a:p>
            <a:r>
              <a:rPr lang="en-US" altLang="zh-CN" sz="1400">
                <a:ea typeface="宋体" charset="0"/>
              </a:rPr>
              <a:t>DMI</a:t>
            </a:r>
            <a:endParaRPr lang="en-US" altLang="zh-CN" sz="1400">
              <a:ea typeface="宋体" charset="0"/>
            </a:endParaRPr>
          </a:p>
        </p:txBody>
      </p:sp>
      <p:cxnSp>
        <p:nvCxnSpPr>
          <p:cNvPr id="4" name="Straight Arrow Connector 3"/>
          <p:cNvCxnSpPr/>
          <p:nvPr/>
        </p:nvCxnSpPr>
        <p:spPr>
          <a:xfrm flipH="true" flipV="true">
            <a:off x="6000115" y="5219700"/>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true">
            <a:off x="5374005" y="52025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313680" cy="460375"/>
          </a:xfrm>
          <a:prstGeom prst="rect">
            <a:avLst/>
          </a:prstGeom>
          <a:noFill/>
        </p:spPr>
        <p:txBody>
          <a:bodyPr wrap="none" rtlCol="0">
            <a:spAutoFit/>
          </a:bodyPr>
          <a:p>
            <a:r>
              <a:rPr lang="en-US" altLang="en-US" sz="2400" dirty="0">
                <a:latin typeface="+mj-lt"/>
                <a:ea typeface="宋体" pitchFamily="2" charset="-122"/>
              </a:rPr>
              <a:t>用自旋力矩、场或温度梯度来旋转SkX</a:t>
            </a:r>
            <a:endParaRPr lang="en-US" altLang="en-US" sz="2400" dirty="0">
              <a:latin typeface="+mj-lt"/>
              <a:ea typeface="宋体" pitchFamily="2" charset="-122"/>
            </a:endParaRPr>
          </a:p>
        </p:txBody>
      </p:sp>
      <p:sp>
        <p:nvSpPr>
          <p:cNvPr id="4" name="Text Box 3"/>
          <p:cNvSpPr txBox="true"/>
          <p:nvPr/>
        </p:nvSpPr>
        <p:spPr>
          <a:xfrm>
            <a:off x="175260" y="744855"/>
            <a:ext cx="6691630" cy="7372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在普通磁体中，电流只与磁畴处的自旋结构耦合，但SkX中允许块体内的耦合</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本文：发展了一个理论，以利用平动和转动来研究电流与移动的磁结构间的作用</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动机：近期中子散射实验发现电流可以改变SkX的指向</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true"/>
          <p:nvPr/>
        </p:nvSpPr>
        <p:spPr>
          <a:xfrm>
            <a:off x="172720" y="1664970"/>
            <a:ext cx="4134485" cy="30670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用Thiele的方法，将LLG方程投影到平动模式上</a:t>
            </a:r>
            <a:endParaRPr lang="en-US" altLang="en-US" sz="1400" dirty="0">
              <a:solidFill>
                <a:schemeClr val="tx1"/>
              </a:solidFill>
              <a:latin typeface="+mj-lt"/>
              <a:ea typeface="宋体" pitchFamily="2" charset="-122"/>
            </a:endParaRPr>
          </a:p>
        </p:txBody>
      </p:sp>
      <p:pic>
        <p:nvPicPr>
          <p:cNvPr id="6" name="Picture 5" descr="1"/>
          <p:cNvPicPr>
            <a:picLocks noChangeAspect="true"/>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true">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97155" y="2633345"/>
            <a:ext cx="2150745" cy="737235"/>
          </a:xfrm>
          <a:prstGeom prst="rect">
            <a:avLst/>
          </a:prstGeom>
          <a:noFill/>
        </p:spPr>
        <p:txBody>
          <a:bodyPr wrap="square" rtlCol="0" anchor="t">
            <a:spAutoFit/>
          </a:bodyPr>
          <a:p>
            <a:r>
              <a:rPr lang="en-US" altLang="en-US" sz="1400" dirty="0">
                <a:latin typeface="+mj-lt"/>
                <a:ea typeface="宋体" pitchFamily="2" charset="-122"/>
                <a:sym typeface="+mn-ea"/>
              </a:rPr>
              <a:t>Magnus力是emergent洛伦兹力的反作用力</a:t>
            </a:r>
            <a:r>
              <a:rPr lang="zh-CN" altLang="en-US" sz="1400" dirty="0">
                <a:latin typeface="+mj-lt"/>
                <a:ea typeface="宋体" pitchFamily="2" charset="-122"/>
                <a:sym typeface="+mn-ea"/>
              </a:rPr>
              <a:t>，导致</a:t>
            </a:r>
            <a:r>
              <a:rPr lang="en-US" altLang="zh-CN" sz="1400" dirty="0">
                <a:latin typeface="+mj-lt"/>
                <a:ea typeface="宋体" pitchFamily="2" charset="-122"/>
                <a:sym typeface="+mn-ea"/>
              </a:rPr>
              <a:t>sk Hall</a:t>
            </a:r>
            <a:r>
              <a:rPr lang="zh-CN" altLang="en-US" sz="1400" dirty="0">
                <a:latin typeface="+mj-lt"/>
                <a:ea typeface="宋体" pitchFamily="2" charset="-122"/>
                <a:sym typeface="+mn-ea"/>
              </a:rPr>
              <a:t>效应</a:t>
            </a:r>
            <a:endParaRPr lang="zh-CN" altLang="en-US" sz="1400" dirty="0">
              <a:latin typeface="+mj-lt"/>
              <a:ea typeface="宋体"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true"/>
          <p:nvPr/>
        </p:nvSpPr>
        <p:spPr>
          <a:xfrm>
            <a:off x="172720" y="3904615"/>
            <a:ext cx="4521835"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Thiele方程推导：</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1. 假设sk是刚体m0</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2. m0的时间导数得到sk速度</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3. LLG方程两边左叉乘m</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4. 方程两边点乘partial m/partial j，再对sk空间积分</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5. 收缩成两个量G和D</a:t>
            </a:r>
            <a:endParaRPr lang="en-US" altLang="en-US" sz="1400" dirty="0">
              <a:solidFill>
                <a:schemeClr val="tx1"/>
              </a:solidFill>
              <a:latin typeface="+mj-lt"/>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20012" y="38301"/>
            <a:ext cx="4721225" cy="460375"/>
          </a:xfrm>
          <a:prstGeom prst="rect">
            <a:avLst/>
          </a:prstGeom>
          <a:noFill/>
        </p:spPr>
        <p:txBody>
          <a:bodyPr wrap="none" rtlCol="0">
            <a:spAutoFit/>
          </a:bodyPr>
          <a:p>
            <a:r>
              <a:rPr lang="en-US" sz="2400" dirty="0">
                <a:latin typeface="+mj-lt"/>
                <a:ea typeface="宋体" pitchFamily="2" charset="-122"/>
              </a:rPr>
              <a:t>sk</a:t>
            </a:r>
            <a:r>
              <a:rPr lang="zh-CN" altLang="en-US" sz="2400" dirty="0">
                <a:latin typeface="+mj-lt"/>
                <a:ea typeface="宋体" pitchFamily="2" charset="-122"/>
              </a:rPr>
              <a:t>晶格中的自旋波模式和剧烈激发</a:t>
            </a:r>
            <a:endParaRPr lang="zh-CN" altLang="en-US" sz="2400" dirty="0">
              <a:latin typeface="+mj-lt"/>
              <a:ea typeface="宋体" pitchFamily="2" charset="-122"/>
            </a:endParaRPr>
          </a:p>
        </p:txBody>
      </p:sp>
      <p:sp>
        <p:nvSpPr>
          <p:cNvPr id="4" name="Text Box 3"/>
          <p:cNvSpPr txBox="true"/>
          <p:nvPr/>
        </p:nvSpPr>
        <p:spPr>
          <a:xfrm>
            <a:off x="15875" y="681355"/>
            <a:ext cx="6146800" cy="1168400"/>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本文研究绝缘磁体中</a:t>
            </a:r>
            <a:r>
              <a:rPr lang="en-US" altLang="zh-CN" sz="1400">
                <a:ea typeface="宋体" pitchFamily="2" charset="-122"/>
              </a:rPr>
              <a:t>sk</a:t>
            </a:r>
            <a:r>
              <a:rPr lang="zh-CN" altLang="en-US" sz="1400">
                <a:ea typeface="宋体" pitchFamily="2" charset="-122"/>
              </a:rPr>
              <a:t>晶格相的自旋波模式和激发</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方法：用</a:t>
            </a:r>
            <a:r>
              <a:rPr lang="en-US" altLang="zh-CN" sz="1400">
                <a:ea typeface="宋体" pitchFamily="2" charset="-122"/>
              </a:rPr>
              <a:t>LLG</a:t>
            </a:r>
            <a:r>
              <a:rPr lang="zh-CN" altLang="en-US" sz="1400">
                <a:ea typeface="宋体" pitchFamily="2" charset="-122"/>
              </a:rPr>
              <a:t>方程，加微波磁场，数值计算二维自旋模型</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发现：</a:t>
            </a:r>
            <a:r>
              <a:rPr lang="en-US" altLang="zh-CN" sz="1400">
                <a:ea typeface="宋体" pitchFamily="2" charset="-122"/>
              </a:rPr>
              <a:t>1. </a:t>
            </a:r>
            <a:r>
              <a:rPr lang="zh-CN" altLang="en-US" sz="1400">
                <a:ea typeface="宋体" pitchFamily="2" charset="-122"/>
              </a:rPr>
              <a:t>加</a:t>
            </a:r>
            <a:r>
              <a:rPr lang="zh-CN" altLang="en-US" sz="1400" b="1">
                <a:solidFill>
                  <a:srgbClr val="FF0000"/>
                </a:solidFill>
                <a:ea typeface="宋体" pitchFamily="2" charset="-122"/>
              </a:rPr>
              <a:t>面内</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时，存在两个自旋波共振，</a:t>
            </a:r>
            <a:r>
              <a:rPr lang="zh-CN" altLang="en-US" sz="1400" b="1">
                <a:solidFill>
                  <a:srgbClr val="FF0000"/>
                </a:solidFill>
                <a:ea typeface="宋体" pitchFamily="2" charset="-122"/>
              </a:rPr>
              <a:t>自旋分量绕</a:t>
            </a:r>
            <a:r>
              <a:rPr lang="en-US" altLang="zh-CN" sz="1400" b="1">
                <a:solidFill>
                  <a:srgbClr val="FF0000"/>
                </a:solidFill>
                <a:ea typeface="宋体" pitchFamily="2" charset="-122"/>
              </a:rPr>
              <a:t>sk</a:t>
            </a:r>
            <a:r>
              <a:rPr lang="zh-CN" altLang="en-US" sz="1400" b="1">
                <a:solidFill>
                  <a:srgbClr val="FF0000"/>
                </a:solidFill>
                <a:ea typeface="宋体" pitchFamily="2" charset="-122"/>
              </a:rPr>
              <a:t>核心旋转</a:t>
            </a:r>
            <a:endParaRPr lang="zh-CN" altLang="en-US" sz="1400">
              <a:ea typeface="宋体" pitchFamily="2" charset="-122"/>
            </a:endParaRPr>
          </a:p>
          <a:p>
            <a:pPr lvl="1" indent="0" algn="l">
              <a:buNone/>
            </a:pPr>
            <a:r>
              <a:rPr lang="en-US" altLang="zh-CN" sz="1400">
                <a:ea typeface="宋体" pitchFamily="2" charset="-122"/>
              </a:rPr>
              <a:t>2. </a:t>
            </a:r>
            <a:r>
              <a:rPr lang="zh-CN" altLang="en-US" sz="1400">
                <a:ea typeface="宋体" pitchFamily="2" charset="-122"/>
              </a:rPr>
              <a:t>加</a:t>
            </a:r>
            <a:r>
              <a:rPr lang="zh-CN" altLang="en-US" sz="1400" b="1">
                <a:solidFill>
                  <a:srgbClr val="FF0000"/>
                </a:solidFill>
                <a:ea typeface="宋体" pitchFamily="2" charset="-122"/>
              </a:rPr>
              <a:t>垂直面的</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时，存在一个</a:t>
            </a:r>
            <a:r>
              <a:rPr lang="en-US" altLang="zh-CN" sz="1400" b="1">
                <a:solidFill>
                  <a:srgbClr val="FF0000"/>
                </a:solidFill>
                <a:ea typeface="宋体" pitchFamily="2" charset="-122"/>
              </a:rPr>
              <a:t>breathing mode</a:t>
            </a:r>
            <a:endParaRPr lang="en-US" altLang="zh-CN" sz="1400">
              <a:ea typeface="宋体" pitchFamily="2" charset="-122"/>
            </a:endParaRPr>
          </a:p>
          <a:p>
            <a:pPr lvl="1" indent="0" algn="l">
              <a:buNone/>
            </a:pPr>
            <a:r>
              <a:rPr lang="en-US" altLang="zh-CN" sz="1400">
                <a:ea typeface="宋体" pitchFamily="2" charset="-122"/>
              </a:rPr>
              <a:t>3. </a:t>
            </a:r>
            <a:r>
              <a:rPr lang="zh-CN" altLang="en-US" sz="1400">
                <a:ea typeface="宋体" pitchFamily="2" charset="-122"/>
              </a:rPr>
              <a:t>激发这些模式会进一步导致</a:t>
            </a:r>
            <a:r>
              <a:rPr lang="en-US" altLang="zh-CN" sz="1400">
                <a:ea typeface="宋体" pitchFamily="2" charset="-122"/>
              </a:rPr>
              <a:t>sk</a:t>
            </a:r>
            <a:r>
              <a:rPr lang="zh-CN" altLang="en-US" sz="1400">
                <a:ea typeface="宋体" pitchFamily="2" charset="-122"/>
              </a:rPr>
              <a:t>晶格相的熔解</a:t>
            </a:r>
            <a:endParaRPr lang="zh-CN" altLang="en-US" sz="1400">
              <a:ea typeface="宋体" pitchFamily="2" charset="-122"/>
            </a:endParaRPr>
          </a:p>
        </p:txBody>
      </p:sp>
      <p:sp>
        <p:nvSpPr>
          <p:cNvPr id="2" name="Text Box 1"/>
          <p:cNvSpPr txBox="true"/>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true"/>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true"/>
          </p:cNvPicPr>
          <p:nvPr/>
        </p:nvPicPr>
        <p:blipFill>
          <a:blip r:embed="rId2"/>
          <a:srcRect/>
          <a:stretch>
            <a:fillRect/>
          </a:stretch>
        </p:blipFill>
        <p:spPr>
          <a:xfrm>
            <a:off x="313690" y="3255645"/>
            <a:ext cx="3405505" cy="507365"/>
          </a:xfrm>
          <a:prstGeom prst="rect">
            <a:avLst/>
          </a:prstGeom>
        </p:spPr>
      </p:pic>
      <p:sp>
        <p:nvSpPr>
          <p:cNvPr id="6" name="Text Box 5"/>
          <p:cNvSpPr txBox="true"/>
          <p:nvPr/>
        </p:nvSpPr>
        <p:spPr>
          <a:xfrm>
            <a:off x="228600" y="2560320"/>
            <a:ext cx="3575685" cy="737235"/>
          </a:xfrm>
          <a:prstGeom prst="rect">
            <a:avLst/>
          </a:prstGeom>
          <a:noFill/>
        </p:spPr>
        <p:txBody>
          <a:bodyPr wrap="none" rtlCol="0">
            <a:spAutoFit/>
          </a:bodyPr>
          <a:p>
            <a:pPr algn="l"/>
            <a:r>
              <a:rPr lang="zh-CN" altLang="en-US" sz="1400" b="1">
                <a:ea typeface="宋体" pitchFamily="2" charset="-122"/>
              </a:rPr>
              <a:t>计算</a:t>
            </a:r>
            <a:r>
              <a:rPr lang="zh-CN" altLang="en-US" sz="1400">
                <a:ea typeface="宋体" pitchFamily="2" charset="-122"/>
              </a:rPr>
              <a:t>：</a:t>
            </a:r>
            <a:r>
              <a:rPr lang="en-US" altLang="zh-CN" sz="1400">
                <a:ea typeface="宋体" pitchFamily="2" charset="-122"/>
              </a:rPr>
              <a:t>288</a:t>
            </a:r>
            <a:r>
              <a:rPr lang="en-US" altLang="en-US" sz="1400">
                <a:ea typeface="宋体" pitchFamily="2" charset="-122"/>
              </a:rPr>
              <a:t>x288</a:t>
            </a:r>
            <a:r>
              <a:rPr lang="zh-CN" altLang="en-US" sz="1400">
                <a:ea typeface="宋体" pitchFamily="2" charset="-122"/>
              </a:rPr>
              <a:t>个格点，</a:t>
            </a:r>
            <a:r>
              <a:rPr lang="en-US" altLang="zh-CN" sz="1400">
                <a:ea typeface="宋体" pitchFamily="2" charset="-122"/>
              </a:rPr>
              <a:t>alpha=0.04, 0.004, </a:t>
            </a:r>
            <a:endParaRPr lang="en-US" altLang="zh-CN" sz="1400">
              <a:ea typeface="宋体" pitchFamily="2" charset="-122"/>
            </a:endParaRPr>
          </a:p>
          <a:p>
            <a:pPr algn="l"/>
            <a:r>
              <a:rPr lang="zh-CN" altLang="en-US" sz="1400">
                <a:ea typeface="宋体" pitchFamily="2" charset="-122"/>
              </a:rPr>
              <a:t>先用</a:t>
            </a:r>
            <a:r>
              <a:rPr lang="en-US" altLang="zh-CN" sz="1400">
                <a:ea typeface="宋体" pitchFamily="2" charset="-122"/>
              </a:rPr>
              <a:t>MC</a:t>
            </a:r>
            <a:r>
              <a:rPr lang="zh-CN" altLang="en-US" sz="1400">
                <a:ea typeface="宋体" pitchFamily="2" charset="-122"/>
              </a:rPr>
              <a:t>热化，再用</a:t>
            </a:r>
            <a:r>
              <a:rPr lang="en-US" altLang="zh-CN" sz="1400">
                <a:ea typeface="宋体" pitchFamily="2" charset="-122"/>
              </a:rPr>
              <a:t>LLG</a:t>
            </a:r>
            <a:r>
              <a:rPr lang="zh-CN" altLang="en-US" sz="1400">
                <a:ea typeface="宋体" pitchFamily="2" charset="-122"/>
              </a:rPr>
              <a:t>迟豫来得到相图。</a:t>
            </a:r>
            <a:endParaRPr lang="zh-CN" altLang="en-US" sz="1400">
              <a:ea typeface="宋体" pitchFamily="2" charset="-122"/>
            </a:endParaRPr>
          </a:p>
          <a:p>
            <a:pPr algn="l"/>
            <a:r>
              <a:rPr lang="en-US" altLang="zh-CN" sz="1400">
                <a:ea typeface="宋体" pitchFamily="2" charset="-122"/>
              </a:rPr>
              <a:t>sk</a:t>
            </a:r>
            <a:r>
              <a:rPr lang="zh-CN" altLang="en-US" sz="1400">
                <a:ea typeface="宋体" pitchFamily="2" charset="-122"/>
              </a:rPr>
              <a:t>直徑为</a:t>
            </a:r>
            <a:r>
              <a:rPr lang="en-US" altLang="zh-CN" sz="1400">
                <a:ea typeface="宋体" pitchFamily="2" charset="-122"/>
              </a:rPr>
              <a:t>100</a:t>
            </a:r>
            <a:r>
              <a:rPr lang="zh-CN" altLang="en-US" sz="1400">
                <a:ea typeface="宋体" pitchFamily="2" charset="-122"/>
              </a:rPr>
              <a:t>个格点，用</a:t>
            </a:r>
            <a:r>
              <a:rPr lang="en-US" altLang="zh-CN" sz="1400">
                <a:ea typeface="宋体" pitchFamily="2" charset="-122"/>
              </a:rPr>
              <a:t>4th Runge-Kutta</a:t>
            </a:r>
            <a:r>
              <a:rPr lang="zh-CN" altLang="en-US" sz="1400">
                <a:ea typeface="宋体" pitchFamily="2" charset="-122"/>
              </a:rPr>
              <a:t>方法</a:t>
            </a:r>
            <a:endParaRPr lang="zh-CN" altLang="en-US" sz="1400">
              <a:ea typeface="宋体" pitchFamily="2" charset="-122"/>
            </a:endParaRPr>
          </a:p>
        </p:txBody>
      </p:sp>
      <p:pic>
        <p:nvPicPr>
          <p:cNvPr id="7" name="Picture 6" descr="1"/>
          <p:cNvPicPr>
            <a:picLocks noChangeAspect="true"/>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true"/>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true"/>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true"/>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785495"/>
            <a:ext cx="7343140" cy="1568450"/>
          </a:xfrm>
          <a:prstGeom prst="rect">
            <a:avLst/>
          </a:prstGeom>
          <a:noFill/>
        </p:spPr>
        <p:txBody>
          <a:bodyPr wrap="none" rtlCol="0">
            <a:spAutoFit/>
          </a:bodyPr>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sk被发现于有DMI的手性晶格磁体中，如MnSi, Fe</a:t>
            </a:r>
            <a:r>
              <a:rPr lang="en-US" altLang="en-US" sz="1000" dirty="0">
                <a:solidFill>
                  <a:schemeClr val="tx1"/>
                </a:solidFill>
                <a:latin typeface="+mj-lt"/>
                <a:ea typeface="宋体" pitchFamily="2" charset="-122"/>
              </a:rPr>
              <a:t>1-x</a:t>
            </a:r>
            <a:r>
              <a:rPr lang="en-US" altLang="en-US" sz="1600" dirty="0">
                <a:solidFill>
                  <a:schemeClr val="tx1"/>
                </a:solidFill>
                <a:latin typeface="+mj-lt"/>
                <a:ea typeface="宋体" pitchFamily="2" charset="-122"/>
              </a:rPr>
              <a:t>Co</a:t>
            </a:r>
            <a:r>
              <a:rPr lang="en-US" altLang="en-US" sz="1000" dirty="0">
                <a:solidFill>
                  <a:schemeClr val="tx1"/>
                </a:solidFill>
                <a:latin typeface="+mj-lt"/>
                <a:ea typeface="宋体" pitchFamily="2" charset="-122"/>
              </a:rPr>
              <a:t>x</a:t>
            </a:r>
            <a:r>
              <a:rPr lang="en-US" altLang="en-US" sz="1600" dirty="0">
                <a:solidFill>
                  <a:schemeClr val="tx1"/>
                </a:solidFill>
                <a:latin typeface="+mj-lt"/>
                <a:ea typeface="宋体" pitchFamily="2" charset="-122"/>
              </a:rPr>
              <a:t>Si，FeGe</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DMI会自然地导致螺旋序（helical order，HL）</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中子散射实验发现，</a:t>
            </a:r>
            <a:r>
              <a:rPr lang="en-US" altLang="en-US" sz="1600" dirty="0">
                <a:solidFill>
                  <a:srgbClr val="FF0000"/>
                </a:solidFill>
                <a:latin typeface="+mj-lt"/>
                <a:ea typeface="宋体" pitchFamily="2" charset="-122"/>
              </a:rPr>
              <a:t>块体材料</a:t>
            </a:r>
            <a:r>
              <a:rPr lang="en-US" altLang="en-US" sz="1600" dirty="0">
                <a:solidFill>
                  <a:schemeClr val="tx1"/>
                </a:solidFill>
                <a:latin typeface="+mj-lt"/>
                <a:ea typeface="宋体" pitchFamily="2" charset="-122"/>
              </a:rPr>
              <a:t>在外加磁场下，HL会变成三角sk晶格(SkX)。</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（出现在很窄的B-T相图区域）</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二维系统中SkX相会更加稳定</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实验发现超低的电流密度可以驱动SkX的平动与旋转，并存在一个电流临界值</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true"/>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true">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true"/>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true"/>
          </p:cNvPicPr>
          <p:nvPr/>
        </p:nvPicPr>
        <p:blipFill>
          <a:blip r:embed="rId3"/>
          <a:stretch>
            <a:fillRect/>
          </a:stretch>
        </p:blipFill>
        <p:spPr>
          <a:xfrm>
            <a:off x="4222750" y="3961765"/>
            <a:ext cx="3048635" cy="701675"/>
          </a:xfrm>
          <a:prstGeom prst="rect">
            <a:avLst/>
          </a:prstGeom>
        </p:spPr>
      </p:pic>
      <p:sp>
        <p:nvSpPr>
          <p:cNvPr id="8" name="Text Box 7"/>
          <p:cNvSpPr txBox="true"/>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true"/>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true"/>
          <p:nvPr/>
        </p:nvSpPr>
        <p:spPr>
          <a:xfrm>
            <a:off x="109220" y="4851400"/>
            <a:ext cx="6936740" cy="583565"/>
          </a:xfrm>
          <a:prstGeom prst="rect">
            <a:avLst/>
          </a:prstGeom>
          <a:noFill/>
        </p:spPr>
        <p:txBody>
          <a:bodyPr wrap="none" rtlCol="0">
            <a:spAutoFit/>
          </a:bodyPr>
          <a:p>
            <a:pPr marL="285750" indent="-285750">
              <a:buFont typeface="Arial" panose="02080604020202020204" pitchFamily="34" charset="0"/>
              <a:buChar char="•"/>
            </a:pPr>
            <a:r>
              <a:rPr lang="en-US" altLang="en-US" sz="1600"/>
              <a:t>当有杂质时，HL相会被杂质扭曲，它的运动是间歇性的</a:t>
            </a:r>
            <a:endParaRPr lang="en-US" altLang="en-US" sz="1600"/>
          </a:p>
          <a:p>
            <a:pPr marL="285750" indent="-285750">
              <a:buFont typeface="Arial" panose="02080604020202020204" pitchFamily="34" charset="0"/>
              <a:buChar char="•"/>
            </a:pPr>
            <a:r>
              <a:rPr lang="en-US" altLang="en-US" sz="1600"/>
              <a:t>SkX相中sk的可以扭曲，形变，中心旋转，以绕过杂质。但运动速度稳定</a:t>
            </a:r>
            <a:endParaRPr lang="en-US" altLang="en-US" sz="1600"/>
          </a:p>
        </p:txBody>
      </p:sp>
      <p:cxnSp>
        <p:nvCxnSpPr>
          <p:cNvPr id="11" name="Straight Arrow Connector 10"/>
          <p:cNvCxnSpPr/>
          <p:nvPr/>
        </p:nvCxnSpPr>
        <p:spPr>
          <a:xfrm flipV="true">
            <a:off x="5868035" y="3076575"/>
            <a:ext cx="765175" cy="1981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true"/>
          <p:nvPr/>
        </p:nvSpPr>
        <p:spPr>
          <a:xfrm>
            <a:off x="6518910" y="2854325"/>
            <a:ext cx="889000" cy="306705"/>
          </a:xfrm>
          <a:prstGeom prst="rect">
            <a:avLst/>
          </a:prstGeom>
          <a:noFill/>
        </p:spPr>
        <p:txBody>
          <a:bodyPr wrap="none" rtlCol="0">
            <a:spAutoFit/>
          </a:bodyPr>
          <a:p>
            <a:r>
              <a:rPr lang="en-US" altLang="en-US" sz="1400"/>
              <a:t>bulk DMI</a:t>
            </a:r>
            <a:endParaRPr lang="en-US" altLang="en-US" sz="1400"/>
          </a:p>
        </p:txBody>
      </p:sp>
      <p:cxnSp>
        <p:nvCxnSpPr>
          <p:cNvPr id="13" name="Straight Arrow Connector 12"/>
          <p:cNvCxnSpPr>
            <a:endCxn id="16" idx="0"/>
          </p:cNvCxnSpPr>
          <p:nvPr/>
        </p:nvCxnSpPr>
        <p:spPr>
          <a:xfrm>
            <a:off x="6925310" y="4225290"/>
            <a:ext cx="213360" cy="319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6889115" y="4544695"/>
            <a:ext cx="499110" cy="306705"/>
          </a:xfrm>
          <a:prstGeom prst="rect">
            <a:avLst/>
          </a:prstGeom>
          <a:noFill/>
        </p:spPr>
        <p:txBody>
          <a:bodyPr wrap="none" rtlCol="0">
            <a:spAutoFit/>
          </a:bodyPr>
          <a:p>
            <a:r>
              <a:rPr lang="en-US" altLang="en-US" sz="1400"/>
              <a:t>STT</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655955"/>
            <a:ext cx="7355205" cy="829945"/>
          </a:xfrm>
          <a:prstGeom prst="rect">
            <a:avLst/>
          </a:prstGeom>
          <a:noFill/>
        </p:spPr>
        <p:txBody>
          <a:bodyPr wrap="none" rtlCol="0">
            <a:spAutoFit/>
          </a:bodyPr>
          <a:p>
            <a:pPr marL="285750" indent="-285750" algn="l">
              <a:buFont typeface="Arial" panose="0208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在连续体极限下，通过假设自旋结构在流动过程中是刚性的，可以将LLG方程</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映射到平动模式：</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true"/>
          </p:cNvPicPr>
          <p:nvPr/>
        </p:nvPicPr>
        <p:blipFill>
          <a:blip r:embed="rId1"/>
          <a:srcRect/>
          <a:stretch>
            <a:fillRect/>
          </a:stretch>
        </p:blipFill>
        <p:spPr>
          <a:xfrm>
            <a:off x="827405" y="3047365"/>
            <a:ext cx="1887220" cy="1221740"/>
          </a:xfrm>
          <a:prstGeom prst="rect">
            <a:avLst/>
          </a:prstGeom>
        </p:spPr>
      </p:pic>
      <p:sp>
        <p:nvSpPr>
          <p:cNvPr id="10" name="Text Box 9"/>
          <p:cNvSpPr txBox="true"/>
          <p:nvPr/>
        </p:nvSpPr>
        <p:spPr>
          <a:xfrm>
            <a:off x="109220" y="4514215"/>
            <a:ext cx="7244715" cy="1076325"/>
          </a:xfrm>
          <a:prstGeom prst="rect">
            <a:avLst/>
          </a:prstGeom>
          <a:noFill/>
        </p:spPr>
        <p:txBody>
          <a:bodyPr wrap="none" rtlCol="0">
            <a:spAutoFit/>
          </a:bodyPr>
          <a:p>
            <a:pPr marL="285750" indent="-285750">
              <a:buFont typeface="Arial" panose="0208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8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80604020202020204" pitchFamily="34" charset="0"/>
              <a:buChar char="•"/>
            </a:pPr>
            <a:r>
              <a:rPr lang="en-US" altLang="en-US" sz="1600"/>
              <a:t>方法：4-th Runge-Kutta解LLG，格点288x288，周期边界条件。初始构型由</a:t>
            </a:r>
            <a:endParaRPr lang="en-US" altLang="en-US" sz="1600"/>
          </a:p>
          <a:p>
            <a:pPr indent="0">
              <a:buFont typeface="Arial" panose="0208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true"/>
          </p:cNvPicPr>
          <p:nvPr/>
        </p:nvPicPr>
        <p:blipFill>
          <a:blip r:embed="rId2"/>
          <a:stretch>
            <a:fillRect/>
          </a:stretch>
        </p:blipFill>
        <p:spPr>
          <a:xfrm>
            <a:off x="2193290" y="1236980"/>
            <a:ext cx="2910205" cy="248920"/>
          </a:xfrm>
          <a:prstGeom prst="rect">
            <a:avLst/>
          </a:prstGeom>
        </p:spPr>
      </p:pic>
      <p:sp>
        <p:nvSpPr>
          <p:cNvPr id="12" name="Text Box 11"/>
          <p:cNvSpPr txBox="true"/>
          <p:nvPr/>
        </p:nvSpPr>
        <p:spPr>
          <a:xfrm>
            <a:off x="109220" y="2710180"/>
            <a:ext cx="1891030" cy="337185"/>
          </a:xfrm>
          <a:prstGeom prst="rect">
            <a:avLst/>
          </a:prstGeom>
          <a:noFill/>
        </p:spPr>
        <p:txBody>
          <a:bodyPr wrap="none" rtlCol="0">
            <a:spAutoFit/>
          </a:bodyPr>
          <a:p>
            <a:pPr marL="285750" indent="-285750">
              <a:buFont typeface="Arial" panose="02080604020202020204" pitchFamily="34" charset="0"/>
              <a:buChar char="•"/>
            </a:pPr>
            <a:r>
              <a:rPr lang="en-US" altLang="en-US" sz="1600"/>
              <a:t>当没有杂质时：</a:t>
            </a:r>
            <a:endParaRPr lang="en-US" altLang="en-US" sz="1600"/>
          </a:p>
        </p:txBody>
      </p:sp>
      <p:pic>
        <p:nvPicPr>
          <p:cNvPr id="13" name="Picture 12" descr="1"/>
          <p:cNvPicPr>
            <a:picLocks noChangeAspect="true"/>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true"/>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true"/>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true"/>
          </p:cNvPicPr>
          <p:nvPr/>
        </p:nvPicPr>
        <p:blipFill>
          <a:blip r:embed="rId6"/>
          <a:stretch>
            <a:fillRect/>
          </a:stretch>
        </p:blipFill>
        <p:spPr>
          <a:xfrm>
            <a:off x="2962275" y="2753360"/>
            <a:ext cx="3949065" cy="1440180"/>
          </a:xfrm>
          <a:prstGeom prst="rect">
            <a:avLst/>
          </a:prstGeom>
        </p:spPr>
      </p:pic>
      <p:sp>
        <p:nvSpPr>
          <p:cNvPr id="19" name="Text Box 18"/>
          <p:cNvSpPr txBox="true"/>
          <p:nvPr/>
        </p:nvSpPr>
        <p:spPr>
          <a:xfrm>
            <a:off x="3155950" y="4177030"/>
            <a:ext cx="3964940" cy="337185"/>
          </a:xfrm>
          <a:prstGeom prst="rect">
            <a:avLst/>
          </a:prstGeom>
          <a:noFill/>
        </p:spPr>
        <p:txBody>
          <a:bodyPr wrap="none" rtlCol="0">
            <a:spAutoFit/>
          </a:bodyPr>
          <a:p>
            <a:pPr indent="0">
              <a:buFont typeface="Arial" panose="0208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true"/>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true"/>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true"/>
          </p:cNvPicPr>
          <p:nvPr/>
        </p:nvPicPr>
        <p:blipFill>
          <a:blip r:embed="rId1"/>
          <a:srcRect/>
          <a:stretch>
            <a:fillRect/>
          </a:stretch>
        </p:blipFill>
        <p:spPr>
          <a:xfrm>
            <a:off x="1687094" y="1421838"/>
            <a:ext cx="4187806" cy="2302348"/>
          </a:xfrm>
          <a:prstGeom prst="rect">
            <a:avLst/>
          </a:prstGeom>
        </p:spPr>
      </p:pic>
      <p:sp>
        <p:nvSpPr>
          <p:cNvPr id="6" name="Text Box 5"/>
          <p:cNvSpPr txBox="true"/>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80604020202020204" pitchFamily="34" charset="0"/>
              <a:buChar char="•"/>
            </a:pPr>
            <a:r>
              <a:rPr lang="en-US" altLang="en-US" sz="1490">
                <a:sym typeface="+mn-ea"/>
              </a:rPr>
              <a:t>Hund规则耦合</a:t>
            </a:r>
            <a:endParaRPr lang="en-US" altLang="en-US" sz="1490">
              <a:sym typeface="+mn-ea"/>
            </a:endParaRPr>
          </a:p>
          <a:p>
            <a:pPr marL="285750" indent="-285750">
              <a:buFont typeface="Arial" panose="0208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true"/>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true">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true"/>
          <p:nvPr/>
        </p:nvSpPr>
        <p:spPr>
          <a:xfrm>
            <a:off x="4683125" y="515620"/>
            <a:ext cx="283083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336067" y="129106"/>
            <a:ext cx="6888480" cy="460375"/>
          </a:xfrm>
          <a:prstGeom prst="rect">
            <a:avLst/>
          </a:prstGeom>
          <a:noFill/>
        </p:spPr>
        <p:txBody>
          <a:bodyPr wrap="none" rtlCol="0">
            <a:spAutoFit/>
          </a:bodyPr>
          <a:p>
            <a:r>
              <a:rPr lang="en-US" altLang="en-US" sz="2400" dirty="0">
                <a:latin typeface="+mj-lt"/>
                <a:ea typeface="宋体" pitchFamily="2" charset="-122"/>
              </a:rPr>
              <a:t>纳米结构中孤立磁sk的成核、稳定及电流驱动运动</a:t>
            </a:r>
            <a:endParaRPr lang="en-US" altLang="en-US" sz="2400" dirty="0">
              <a:latin typeface="+mj-lt"/>
              <a:ea typeface="宋体" pitchFamily="2" charset="-122"/>
            </a:endParaRPr>
          </a:p>
        </p:txBody>
      </p:sp>
      <p:sp>
        <p:nvSpPr>
          <p:cNvPr id="4" name="Text Box 3"/>
          <p:cNvSpPr txBox="true"/>
          <p:nvPr/>
        </p:nvSpPr>
        <p:spPr>
          <a:xfrm>
            <a:off x="102235" y="744855"/>
            <a:ext cx="73558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SkX最初被发现于块体材料中，但最近更多地发现于薄膜材料。</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它由邻近的强SOC作用诱导的界面DMI导致</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界面DMI导致Neel态sk，块体DMI导致Bloch态sk[23]，如MnSi，D12垂直于r12,在平面内</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界面sk的参数可调，用离子照射改变各向异性K，增加界面厚度以减少DMI。</a:t>
            </a:r>
            <a:endParaRPr lang="en-US" altLang="en-US" sz="1400" dirty="0">
              <a:solidFill>
                <a:schemeClr val="tx1"/>
              </a:solidFill>
              <a:latin typeface="+mj-lt"/>
              <a:ea typeface="宋体" pitchFamily="2" charset="-122"/>
            </a:endParaRPr>
          </a:p>
        </p:txBody>
      </p:sp>
      <p:sp>
        <p:nvSpPr>
          <p:cNvPr id="2" name="Text Box 1"/>
          <p:cNvSpPr txBox="true"/>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true"/>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7225030" cy="1599565"/>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研究薄膜中的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数值发现：单个</a:t>
            </a:r>
            <a:r>
              <a:rPr lang="en-US" altLang="zh-CN" sz="1400">
                <a:ea typeface="宋体" pitchFamily="2" charset="-122"/>
              </a:rPr>
              <a:t>sk</a:t>
            </a:r>
            <a:r>
              <a:rPr lang="zh-CN" altLang="en-US" sz="1400">
                <a:ea typeface="宋体" pitchFamily="2" charset="-122"/>
              </a:rPr>
              <a:t>和多</a:t>
            </a:r>
            <a:r>
              <a:rPr lang="en-US" altLang="zh-CN" sz="1400">
                <a:ea typeface="宋体" pitchFamily="2" charset="-122"/>
              </a:rPr>
              <a:t>sk</a:t>
            </a:r>
            <a:r>
              <a:rPr lang="zh-CN" altLang="en-US" sz="1400">
                <a:ea typeface="宋体" pitchFamily="2" charset="-122"/>
              </a:rPr>
              <a:t>都向高温度方向运动，与粒子的扩散相反，与磁畴壁运动类似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解释：基于</a:t>
            </a:r>
            <a:r>
              <a:rPr lang="en-US" altLang="zh-CN" sz="1400">
                <a:ea typeface="宋体" pitchFamily="2" charset="-122"/>
              </a:rPr>
              <a:t>magnon</a:t>
            </a:r>
            <a:r>
              <a:rPr lang="zh-CN" altLang="en-US" sz="1400">
                <a:ea typeface="宋体" pitchFamily="2" charset="-122"/>
              </a:rPr>
              <a:t>的理论，同时</a:t>
            </a:r>
            <a:r>
              <a:rPr lang="en-US" altLang="zh-CN" sz="1400">
                <a:ea typeface="宋体" pitchFamily="2" charset="-122"/>
              </a:rPr>
              <a:t>sk</a:t>
            </a:r>
            <a:r>
              <a:rPr lang="zh-CN" altLang="en-US" sz="1400">
                <a:ea typeface="宋体" pitchFamily="2" charset="-122"/>
              </a:rPr>
              <a:t>的拓扑电荷起重要作用，并且观察到了</a:t>
            </a:r>
            <a:r>
              <a:rPr lang="en-US" altLang="zh-CN" sz="1400">
                <a:ea typeface="宋体" pitchFamily="2" charset="-122"/>
              </a:rPr>
              <a:t>sk</a:t>
            </a:r>
            <a:r>
              <a:rPr lang="zh-CN" altLang="en-US" sz="1400">
                <a:ea typeface="宋体" pitchFamily="2" charset="-122"/>
              </a:rPr>
              <a:t>的横向运动</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此理论与数值模拟定量符合</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一个被广泛接受的操控</a:t>
            </a:r>
            <a:r>
              <a:rPr lang="en-US" altLang="zh-CN" sz="1400">
                <a:ea typeface="宋体" pitchFamily="2" charset="-122"/>
              </a:rPr>
              <a:t>sk</a:t>
            </a:r>
            <a:r>
              <a:rPr lang="zh-CN" altLang="en-US" sz="1400">
                <a:ea typeface="宋体" pitchFamily="2" charset="-122"/>
              </a:rPr>
              <a:t>的方法是用电流驱动，但依然会有能量耗散</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是否存在一个驱动绝缘</a:t>
            </a:r>
            <a:r>
              <a:rPr lang="en-US" altLang="zh-CN" sz="1400">
                <a:ea typeface="宋体" pitchFamily="2" charset="-122"/>
              </a:rPr>
              <a:t>sk</a:t>
            </a:r>
            <a:r>
              <a:rPr lang="zh-CN" altLang="en-US" sz="1400">
                <a:ea typeface="宋体" pitchFamily="2" charset="-122"/>
              </a:rPr>
              <a:t>的方法？（避免传导电流造成的损失）用温度梯度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数值方法：随机</a:t>
            </a:r>
            <a:r>
              <a:rPr lang="en-US" altLang="zh-CN" sz="1400">
                <a:ea typeface="宋体" pitchFamily="2" charset="-122"/>
              </a:rPr>
              <a:t>LLG</a:t>
            </a:r>
            <a:r>
              <a:rPr lang="zh-CN" altLang="en-US" sz="1400">
                <a:ea typeface="宋体" pitchFamily="2" charset="-122"/>
              </a:rPr>
              <a:t>方法</a:t>
            </a:r>
            <a:r>
              <a:rPr lang="en-US" altLang="zh-CN" sz="1400">
                <a:ea typeface="宋体" pitchFamily="2" charset="-122"/>
              </a:rPr>
              <a:t>[16,17]</a:t>
            </a:r>
            <a:endParaRPr lang="en-US" altLang="zh-CN"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true"/>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true">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5654040" y="1896110"/>
            <a:ext cx="1842135" cy="737235"/>
          </a:xfrm>
          <a:prstGeom prst="rect">
            <a:avLst/>
          </a:prstGeom>
          <a:noFill/>
        </p:spPr>
        <p:txBody>
          <a:bodyPr wrap="none" rtlCol="0">
            <a:spAutoFit/>
          </a:bodyPr>
          <a:p>
            <a:r>
              <a:rPr lang="zh-CN" altLang="en-US" sz="1400">
                <a:ea typeface="宋体" pitchFamily="2" charset="-122"/>
              </a:rPr>
              <a:t>温度</a:t>
            </a:r>
            <a:r>
              <a:rPr lang="en-US" altLang="zh-CN" sz="1400">
                <a:ea typeface="宋体" pitchFamily="2" charset="-122"/>
              </a:rPr>
              <a:t>T</a:t>
            </a:r>
            <a:r>
              <a:rPr lang="zh-CN" altLang="en-US" sz="1400">
                <a:ea typeface="宋体" pitchFamily="2" charset="-122"/>
              </a:rPr>
              <a:t>时的热涨落</a:t>
            </a:r>
            <a:endParaRPr lang="zh-CN" altLang="en-US" sz="1400">
              <a:ea typeface="宋体" pitchFamily="2" charset="-122"/>
            </a:endParaRPr>
          </a:p>
          <a:p>
            <a:r>
              <a:rPr lang="zh-CN" altLang="en-US" sz="1400">
                <a:ea typeface="宋体" pitchFamily="2" charset="-122"/>
              </a:rPr>
              <a:t>导致的随机场</a:t>
            </a:r>
            <a:r>
              <a:rPr lang="en-US" altLang="zh-CN" sz="1400">
                <a:ea typeface="宋体" pitchFamily="2" charset="-122"/>
              </a:rPr>
              <a:t>(</a:t>
            </a:r>
            <a:r>
              <a:rPr lang="zh-CN" altLang="en-US" sz="1400">
                <a:ea typeface="宋体" pitchFamily="2" charset="-122"/>
              </a:rPr>
              <a:t>均值</a:t>
            </a:r>
            <a:endParaRPr lang="zh-CN" altLang="en-US" sz="1400">
              <a:ea typeface="宋体" pitchFamily="2" charset="-122"/>
            </a:endParaRPr>
          </a:p>
          <a:p>
            <a:r>
              <a:rPr lang="zh-CN" altLang="en-US" sz="1400">
                <a:ea typeface="宋体" pitchFamily="2" charset="-122"/>
              </a:rPr>
              <a:t>由温度决定的随机数</a:t>
            </a:r>
            <a:r>
              <a:rPr lang="en-US" altLang="zh-CN" sz="1400">
                <a:ea typeface="宋体" pitchFamily="2" charset="-122"/>
              </a:rPr>
              <a:t>)</a:t>
            </a:r>
            <a:endParaRPr lang="en-US" altLang="zh-CN" sz="1400">
              <a:ea typeface="宋体" pitchFamily="2" charset="-122"/>
            </a:endParaRPr>
          </a:p>
        </p:txBody>
      </p:sp>
      <p:sp>
        <p:nvSpPr>
          <p:cNvPr id="6" name="Text Box 5"/>
          <p:cNvSpPr txBox="true"/>
          <p:nvPr/>
        </p:nvSpPr>
        <p:spPr>
          <a:xfrm>
            <a:off x="271145" y="2374265"/>
            <a:ext cx="440944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铁磁绝缘体中没有传导电子的耗散，所以</a:t>
            </a:r>
            <a:r>
              <a:rPr lang="en-US" altLang="zh-CN" sz="1400">
                <a:ea typeface="宋体" pitchFamily="2" charset="-122"/>
              </a:rPr>
              <a:t>alpha</a:t>
            </a:r>
            <a:r>
              <a:rPr lang="zh-CN" altLang="en-US" sz="1400">
                <a:ea typeface="宋体" pitchFamily="2" charset="-122"/>
              </a:rPr>
              <a:t>很小</a:t>
            </a:r>
            <a:endParaRPr lang="zh-CN" altLang="en-US" sz="1400">
              <a:ea typeface="宋体" pitchFamily="2" charset="-122"/>
            </a:endParaRPr>
          </a:p>
        </p:txBody>
      </p:sp>
      <p:pic>
        <p:nvPicPr>
          <p:cNvPr id="7" name="Picture 6" descr="1"/>
          <p:cNvPicPr>
            <a:picLocks noChangeAspect="true"/>
          </p:cNvPicPr>
          <p:nvPr/>
        </p:nvPicPr>
        <p:blipFill>
          <a:blip r:embed="rId2"/>
          <a:stretch>
            <a:fillRect/>
          </a:stretch>
        </p:blipFill>
        <p:spPr>
          <a:xfrm>
            <a:off x="1196975" y="2680970"/>
            <a:ext cx="3483610" cy="382905"/>
          </a:xfrm>
          <a:prstGeom prst="rect">
            <a:avLst/>
          </a:prstGeom>
        </p:spPr>
      </p:pic>
      <p:sp>
        <p:nvSpPr>
          <p:cNvPr id="8" name="Text Box 7"/>
          <p:cNvSpPr txBox="true"/>
          <p:nvPr/>
        </p:nvSpPr>
        <p:spPr>
          <a:xfrm>
            <a:off x="271145" y="3063875"/>
            <a:ext cx="547306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初始</a:t>
            </a:r>
            <a:r>
              <a:rPr lang="en-US" altLang="zh-CN" sz="1400">
                <a:ea typeface="宋体" pitchFamily="2" charset="-122"/>
              </a:rPr>
              <a:t>sk</a:t>
            </a:r>
            <a:r>
              <a:rPr lang="zh-CN" altLang="en-US" sz="1400">
                <a:ea typeface="宋体" pitchFamily="2" charset="-122"/>
              </a:rPr>
              <a:t>构型：经典</a:t>
            </a:r>
            <a:r>
              <a:rPr lang="en-US" altLang="zh-CN" sz="1400">
                <a:ea typeface="宋体" pitchFamily="2" charset="-122"/>
              </a:rPr>
              <a:t>MC</a:t>
            </a:r>
            <a:r>
              <a:rPr lang="zh-CN" altLang="en-US" sz="1400">
                <a:ea typeface="宋体" pitchFamily="2" charset="-122"/>
              </a:rPr>
              <a:t>更新，</a:t>
            </a:r>
            <a:r>
              <a:rPr lang="en-US" altLang="zh-CN" sz="1400">
                <a:ea typeface="宋体" pitchFamily="2" charset="-122"/>
              </a:rPr>
              <a:t>4th Runge-Kutta</a:t>
            </a:r>
            <a:r>
              <a:rPr lang="zh-CN" altLang="en-US" sz="1400">
                <a:ea typeface="宋体" pitchFamily="2" charset="-122"/>
              </a:rPr>
              <a:t>求解的</a:t>
            </a:r>
            <a:r>
              <a:rPr lang="en-US" altLang="zh-CN" sz="1400">
                <a:ea typeface="宋体" pitchFamily="2" charset="-122"/>
              </a:rPr>
              <a:t>LLG</a:t>
            </a:r>
            <a:r>
              <a:rPr lang="zh-CN" altLang="en-US" sz="1400">
                <a:ea typeface="宋体" pitchFamily="2" charset="-122"/>
              </a:rPr>
              <a:t>方程迟豫</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参数：晶格常数</a:t>
            </a:r>
            <a:r>
              <a:rPr lang="en-US" altLang="zh-CN" sz="1400">
                <a:ea typeface="宋体" pitchFamily="2" charset="-122"/>
              </a:rPr>
              <a:t>0.5nm</a:t>
            </a:r>
            <a:r>
              <a:rPr lang="zh-CN" altLang="en-US" sz="1400">
                <a:ea typeface="宋体" pitchFamily="2" charset="-122"/>
              </a:rPr>
              <a:t>，</a:t>
            </a:r>
            <a:r>
              <a:rPr lang="en-US" altLang="zh-CN" sz="1400">
                <a:ea typeface="宋体" pitchFamily="2" charset="-122"/>
              </a:rPr>
              <a:t> </a:t>
            </a:r>
            <a:r>
              <a:rPr lang="zh-CN" altLang="en-US" sz="1400">
                <a:ea typeface="宋体" pitchFamily="2" charset="-122"/>
              </a:rPr>
              <a:t>尺寸</a:t>
            </a:r>
            <a:r>
              <a:rPr lang="en-US" altLang="zh-CN" sz="1400">
                <a:ea typeface="宋体" pitchFamily="2" charset="-122"/>
              </a:rPr>
              <a:t>150x50, sk</a:t>
            </a:r>
            <a:r>
              <a:rPr lang="zh-CN" altLang="en-US" sz="1400">
                <a:ea typeface="宋体" pitchFamily="2" charset="-122"/>
              </a:rPr>
              <a:t>直径</a:t>
            </a:r>
            <a:r>
              <a:rPr lang="en-US" altLang="zh-CN" sz="1400">
                <a:ea typeface="宋体" pitchFamily="2" charset="-122"/>
              </a:rPr>
              <a:t>10</a:t>
            </a:r>
            <a:r>
              <a:rPr lang="zh-CN" altLang="en-US" sz="1400">
                <a:ea typeface="宋体" pitchFamily="2" charset="-122"/>
              </a:rPr>
              <a:t>个格点，</a:t>
            </a:r>
            <a:r>
              <a:rPr lang="en-US" altLang="zh-CN" sz="1400">
                <a:ea typeface="宋体" pitchFamily="2" charset="-122"/>
              </a:rPr>
              <a:t>alpha=0.1</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SkX</a:t>
            </a:r>
            <a:r>
              <a:rPr lang="zh-CN" altLang="en-US" sz="1400">
                <a:ea typeface="宋体" pitchFamily="2" charset="-122"/>
              </a:rPr>
              <a:t>与铁磁相之间的相变是</a:t>
            </a:r>
            <a:r>
              <a:rPr lang="zh-CN" altLang="en-US" sz="1400">
                <a:solidFill>
                  <a:srgbClr val="FF0000"/>
                </a:solidFill>
                <a:ea typeface="宋体" pitchFamily="2" charset="-122"/>
              </a:rPr>
              <a:t>一级相变</a:t>
            </a:r>
            <a:r>
              <a:rPr lang="zh-CN" altLang="en-US" sz="1400">
                <a:ea typeface="宋体" pitchFamily="2" charset="-122"/>
              </a:rPr>
              <a:t>，所以有相共存</a:t>
            </a:r>
            <a:endParaRPr lang="en-US" altLang="zh-CN" sz="1400">
              <a:ea typeface="宋体" pitchFamily="2" charset="-122"/>
            </a:endParaRPr>
          </a:p>
        </p:txBody>
      </p:sp>
      <p:pic>
        <p:nvPicPr>
          <p:cNvPr id="10" name="Picture 9" descr="1"/>
          <p:cNvPicPr>
            <a:picLocks noChangeAspect="true"/>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true"/>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true"/>
          </p:cNvPicPr>
          <p:nvPr/>
        </p:nvPicPr>
        <p:blipFill>
          <a:blip r:embed="rId5"/>
          <a:srcRect/>
          <a:stretch>
            <a:fillRect/>
          </a:stretch>
        </p:blipFill>
        <p:spPr>
          <a:xfrm>
            <a:off x="3062605" y="3883660"/>
            <a:ext cx="1437005" cy="1125220"/>
          </a:xfrm>
          <a:prstGeom prst="rect">
            <a:avLst/>
          </a:prstGeom>
        </p:spPr>
      </p:pic>
      <p:sp>
        <p:nvSpPr>
          <p:cNvPr id="13" name="Text Box 12"/>
          <p:cNvSpPr txBox="true"/>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宋体" pitchFamily="2" charset="-122"/>
              </a:rPr>
              <a:t>相</a:t>
            </a:r>
            <a:endParaRPr lang="zh-CN" altLang="en-US" sz="1400" b="1">
              <a:solidFill>
                <a:srgbClr val="FF0000"/>
              </a:solidFill>
              <a:ea typeface="宋体" pitchFamily="2" charset="-122"/>
            </a:endParaRPr>
          </a:p>
        </p:txBody>
      </p:sp>
      <p:sp>
        <p:nvSpPr>
          <p:cNvPr id="15" name="Text Box 14"/>
          <p:cNvSpPr txBox="true"/>
          <p:nvPr/>
        </p:nvSpPr>
        <p:spPr>
          <a:xfrm>
            <a:off x="3213735" y="4615815"/>
            <a:ext cx="771525" cy="306705"/>
          </a:xfrm>
          <a:prstGeom prst="rect">
            <a:avLst/>
          </a:prstGeom>
          <a:noFill/>
        </p:spPr>
        <p:txBody>
          <a:bodyPr wrap="square" rtlCol="0">
            <a:spAutoFit/>
          </a:bodyPr>
          <a:p>
            <a:r>
              <a:rPr lang="zh-CN" sz="1400" b="1">
                <a:solidFill>
                  <a:srgbClr val="FF0000"/>
                </a:solidFill>
                <a:ea typeface="宋体" pitchFamily="2" charset="-122"/>
              </a:rPr>
              <a:t>单个</a:t>
            </a:r>
            <a:r>
              <a:rPr lang="en-US" altLang="zh-CN" sz="1400" b="1">
                <a:solidFill>
                  <a:srgbClr val="FF0000"/>
                </a:solidFill>
                <a:ea typeface="宋体" pitchFamily="2" charset="-122"/>
              </a:rPr>
              <a:t>sk</a:t>
            </a:r>
            <a:endParaRPr lang="en-US" altLang="zh-CN" sz="1400" b="1">
              <a:solidFill>
                <a:srgbClr val="FF0000"/>
              </a:solidFill>
              <a:ea typeface="宋体" pitchFamily="2" charset="-122"/>
            </a:endParaRPr>
          </a:p>
        </p:txBody>
      </p:sp>
      <p:cxnSp>
        <p:nvCxnSpPr>
          <p:cNvPr id="16" name="Straight Arrow Connector 15"/>
          <p:cNvCxnSpPr/>
          <p:nvPr/>
        </p:nvCxnSpPr>
        <p:spPr>
          <a:xfrm flipV="true">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2221230" y="4109720"/>
            <a:ext cx="913765" cy="306705"/>
          </a:xfrm>
          <a:prstGeom prst="rect">
            <a:avLst/>
          </a:prstGeom>
          <a:noFill/>
        </p:spPr>
        <p:txBody>
          <a:bodyPr wrap="square" rtlCol="0">
            <a:spAutoFit/>
          </a:bodyPr>
          <a:p>
            <a:r>
              <a:rPr lang="zh-CN" sz="1400">
                <a:solidFill>
                  <a:schemeClr val="tx1"/>
                </a:solidFill>
                <a:ea typeface="宋体" pitchFamily="2" charset="-122"/>
              </a:rPr>
              <a:t>增大磁场</a:t>
            </a:r>
            <a:endParaRPr lang="zh-CN" sz="1400">
              <a:solidFill>
                <a:schemeClr val="tx1"/>
              </a:solidFill>
              <a:ea typeface="宋体" pitchFamily="2" charset="-122"/>
            </a:endParaRPr>
          </a:p>
        </p:txBody>
      </p:sp>
      <p:pic>
        <p:nvPicPr>
          <p:cNvPr id="18" name="Picture 17" descr="/home/ligy/Pictures/1.png1"/>
          <p:cNvPicPr>
            <a:picLocks noChangeAspect="true"/>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4406900" y="4292600"/>
            <a:ext cx="1337310" cy="306705"/>
          </a:xfrm>
          <a:prstGeom prst="rect">
            <a:avLst/>
          </a:prstGeom>
          <a:noFill/>
        </p:spPr>
        <p:txBody>
          <a:bodyPr wrap="square" rtlCol="0">
            <a:spAutoFit/>
          </a:bodyPr>
          <a:p>
            <a:r>
              <a:rPr lang="zh-CN" sz="1400" b="1">
                <a:solidFill>
                  <a:srgbClr val="FF0000"/>
                </a:solidFill>
                <a:ea typeface="宋体" pitchFamily="2" charset="-122"/>
              </a:rPr>
              <a:t>向高温处移动</a:t>
            </a:r>
            <a:endParaRPr lang="zh-CN" sz="1400" b="1">
              <a:solidFill>
                <a:srgbClr val="FF0000"/>
              </a:solidFill>
              <a:ea typeface="宋体" pitchFamily="2" charset="-122"/>
            </a:endParaRPr>
          </a:p>
        </p:txBody>
      </p:sp>
      <p:sp>
        <p:nvSpPr>
          <p:cNvPr id="21" name="Text Box 20"/>
          <p:cNvSpPr txBox="true"/>
          <p:nvPr/>
        </p:nvSpPr>
        <p:spPr>
          <a:xfrm>
            <a:off x="5685790" y="4661535"/>
            <a:ext cx="927735" cy="306705"/>
          </a:xfrm>
          <a:prstGeom prst="rect">
            <a:avLst/>
          </a:prstGeom>
          <a:noFill/>
        </p:spPr>
        <p:txBody>
          <a:bodyPr wrap="square" rtlCol="0">
            <a:spAutoFit/>
          </a:bodyPr>
          <a:p>
            <a:r>
              <a:rPr lang="zh-CN" altLang="en-US" sz="1400" b="1">
                <a:solidFill>
                  <a:srgbClr val="FF0000"/>
                </a:solidFill>
                <a:ea typeface="宋体" pitchFamily="2" charset="-122"/>
              </a:rPr>
              <a:t>时间演化</a:t>
            </a:r>
            <a:endParaRPr lang="zh-CN" altLang="en-US" sz="1400" b="1">
              <a:solidFill>
                <a:srgbClr val="FF0000"/>
              </a:solidFill>
              <a:ea typeface="宋体" pitchFamily="2" charset="-122"/>
            </a:endParaRPr>
          </a:p>
        </p:txBody>
      </p:sp>
      <p:sp>
        <p:nvSpPr>
          <p:cNvPr id="22" name="Text Box 21"/>
          <p:cNvSpPr txBox="true"/>
          <p:nvPr/>
        </p:nvSpPr>
        <p:spPr>
          <a:xfrm>
            <a:off x="271145" y="5039995"/>
            <a:ext cx="5802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横向、纵向速度都正比于温度梯度，但横向速度比纵向小一个数量级</a:t>
            </a:r>
            <a:endParaRPr lang="en-US" altLang="zh-CN" sz="140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true"/>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true"/>
          </p:cNvPicPr>
          <p:nvPr/>
        </p:nvPicPr>
        <p:blipFill>
          <a:blip r:embed="rId1"/>
          <a:stretch>
            <a:fillRect/>
          </a:stretch>
        </p:blipFill>
        <p:spPr>
          <a:xfrm>
            <a:off x="3764795" y="1307289"/>
            <a:ext cx="366924" cy="243087"/>
          </a:xfrm>
          <a:prstGeom prst="rect">
            <a:avLst/>
          </a:prstGeom>
        </p:spPr>
      </p:pic>
      <p:sp>
        <p:nvSpPr>
          <p:cNvPr id="12" name="文本框 11"/>
          <p:cNvSpPr txBox="true"/>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true"/>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true"/>
          </p:cNvPicPr>
          <p:nvPr/>
        </p:nvPicPr>
        <p:blipFill>
          <a:blip r:embed="rId2"/>
          <a:stretch>
            <a:fillRect/>
          </a:stretch>
        </p:blipFill>
        <p:spPr>
          <a:xfrm>
            <a:off x="3612381" y="2089270"/>
            <a:ext cx="978805" cy="266947"/>
          </a:xfrm>
          <a:prstGeom prst="rect">
            <a:avLst/>
          </a:prstGeom>
        </p:spPr>
      </p:pic>
      <p:sp>
        <p:nvSpPr>
          <p:cNvPr id="16" name="文本框 15"/>
          <p:cNvSpPr txBox="true"/>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true"/>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true"/>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true"/>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6177915" cy="1383665"/>
          </a:xfrm>
          <a:prstGeom prst="rect">
            <a:avLst/>
          </a:prstGeom>
          <a:noFill/>
        </p:spPr>
        <p:txBody>
          <a:bodyPr wrap="none" rtlCol="0">
            <a:spAutoFit/>
          </a:bodyPr>
          <a:p>
            <a:pPr indent="0" algn="l">
              <a:buNone/>
            </a:pPr>
            <a:r>
              <a:rPr lang="zh-CN" sz="1400">
                <a:ea typeface="宋体" pitchFamily="2" charset="-122"/>
              </a:rPr>
              <a:t>唯象解释：</a:t>
            </a:r>
            <a:endParaRPr lang="zh-CN" sz="1400">
              <a:ea typeface="宋体" pitchFamily="2" charset="-122"/>
            </a:endParaRPr>
          </a:p>
          <a:p>
            <a:pPr marL="285750" indent="-285750" algn="l">
              <a:buFont typeface="Arial" panose="02080604020202020204" pitchFamily="34" charset="0"/>
              <a:buChar char="•"/>
            </a:pPr>
            <a:r>
              <a:rPr lang="zh-CN" sz="1400">
                <a:ea typeface="宋体" pitchFamily="2" charset="-122"/>
              </a:rPr>
              <a:t>自旋对于其平衡位置的偏离由</a:t>
            </a:r>
            <a:r>
              <a:rPr lang="en-US" altLang="zh-CN" sz="1400">
                <a:ea typeface="宋体" pitchFamily="2" charset="-122"/>
              </a:rPr>
              <a:t>magnon</a:t>
            </a:r>
            <a:r>
              <a:rPr lang="zh-CN" altLang="en-US" sz="1400">
                <a:ea typeface="宋体" pitchFamily="2" charset="-122"/>
              </a:rPr>
              <a:t>的产生来表示，</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magnon</a:t>
            </a:r>
            <a:r>
              <a:rPr lang="zh-CN" altLang="en-US" sz="1400">
                <a:ea typeface="宋体" pitchFamily="2" charset="-122"/>
              </a:rPr>
              <a:t>数算符为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平衡方向的分量为</a:t>
            </a:r>
            <a:endParaRPr lang="zh-CN" altLang="en-US" sz="1400">
              <a:ea typeface="宋体" pitchFamily="2" charset="-122"/>
            </a:endParaRPr>
          </a:p>
          <a:p>
            <a:pPr marL="285750" indent="-285750" algn="l">
              <a:buFont typeface="Arial" panose="02080604020202020204" pitchFamily="34" charset="0"/>
              <a:buChar char="•"/>
            </a:pP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当</a:t>
            </a:r>
            <a:r>
              <a:rPr lang="en-US" altLang="zh-CN" sz="1400">
                <a:ea typeface="宋体" pitchFamily="2" charset="-122"/>
              </a:rPr>
              <a:t>magnon</a:t>
            </a:r>
            <a:r>
              <a:rPr lang="zh-CN" altLang="en-US" sz="1400">
                <a:ea typeface="宋体" pitchFamily="2" charset="-122"/>
              </a:rPr>
              <a:t>向低温区扩散，在反方向施加一个转移力矩，使</a:t>
            </a:r>
            <a:r>
              <a:rPr lang="en-US" altLang="zh-CN" sz="1400">
                <a:ea typeface="宋体" pitchFamily="2" charset="-122"/>
              </a:rPr>
              <a:t>sk</a:t>
            </a:r>
            <a:r>
              <a:rPr lang="zh-CN" altLang="en-US" sz="1400">
                <a:ea typeface="宋体" pitchFamily="2" charset="-122"/>
              </a:rPr>
              <a:t>向高温区移动</a:t>
            </a:r>
            <a:endParaRPr lang="zh-CN" altLang="en-US"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true"/>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true"/>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true"/>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true"/>
          </p:cNvPicPr>
          <p:nvPr/>
        </p:nvPicPr>
        <p:blipFill>
          <a:blip r:embed="rId4"/>
          <a:stretch>
            <a:fillRect/>
          </a:stretch>
        </p:blipFill>
        <p:spPr>
          <a:xfrm>
            <a:off x="595630" y="2008505"/>
            <a:ext cx="3775710" cy="1796415"/>
          </a:xfrm>
          <a:prstGeom prst="rect">
            <a:avLst/>
          </a:prstGeom>
        </p:spPr>
      </p:pic>
      <p:sp>
        <p:nvSpPr>
          <p:cNvPr id="24" name="Text Box 23"/>
          <p:cNvSpPr txBox="true"/>
          <p:nvPr/>
        </p:nvSpPr>
        <p:spPr>
          <a:xfrm>
            <a:off x="4645660" y="2087245"/>
            <a:ext cx="211772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示意图</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a:t>
            </a:r>
            <a:r>
              <a:rPr lang="zh-CN" altLang="en-US" sz="1400">
                <a:ea typeface="宋体" pitchFamily="2" charset="-122"/>
              </a:rPr>
              <a:t>速度</a:t>
            </a:r>
            <a:r>
              <a:rPr lang="en-US" altLang="zh-CN" sz="1400">
                <a:ea typeface="宋体" pitchFamily="2" charset="-122"/>
              </a:rPr>
              <a:t>Vx</a:t>
            </a:r>
            <a:r>
              <a:rPr lang="zh-CN" altLang="en-US" sz="1400">
                <a:ea typeface="宋体" pitchFamily="2" charset="-122"/>
              </a:rPr>
              <a:t>反比于</a:t>
            </a:r>
            <a:r>
              <a:rPr lang="en-US" altLang="zh-CN" sz="1400">
                <a:ea typeface="宋体" pitchFamily="2" charset="-122"/>
              </a:rPr>
              <a:t>alpha</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Vy</a:t>
            </a:r>
            <a:r>
              <a:rPr lang="zh-CN" altLang="en-US" sz="1400">
                <a:ea typeface="宋体" pitchFamily="2" charset="-122"/>
              </a:rPr>
              <a:t>不依赖于</a:t>
            </a:r>
            <a:r>
              <a:rPr lang="en-US" altLang="zh-CN" sz="1400">
                <a:ea typeface="宋体" pitchFamily="2" charset="-122"/>
              </a:rPr>
              <a:t>alpha</a:t>
            </a:r>
            <a:endParaRPr lang="en-US" altLang="zh-CN" sz="1400">
              <a:ea typeface="宋体" pitchFamily="2" charset="-122"/>
            </a:endParaRPr>
          </a:p>
        </p:txBody>
      </p:sp>
      <p:sp>
        <p:nvSpPr>
          <p:cNvPr id="25" name="Text Box 24"/>
          <p:cNvSpPr txBox="true"/>
          <p:nvPr/>
        </p:nvSpPr>
        <p:spPr>
          <a:xfrm>
            <a:off x="271145" y="3590925"/>
            <a:ext cx="2760980" cy="1383665"/>
          </a:xfrm>
          <a:prstGeom prst="rect">
            <a:avLst/>
          </a:prstGeom>
          <a:noFill/>
        </p:spPr>
        <p:txBody>
          <a:bodyPr wrap="none" rtlCol="0">
            <a:spAutoFit/>
          </a:bodyPr>
          <a:p>
            <a:pPr indent="0" algn="l">
              <a:buNone/>
            </a:pPr>
            <a:r>
              <a:rPr lang="zh-CN" sz="1400">
                <a:ea typeface="宋体" pitchFamily="2" charset="-122"/>
              </a:rPr>
              <a:t>理论描述</a:t>
            </a:r>
            <a:r>
              <a:rPr lang="en-US" altLang="zh-CN" sz="1400">
                <a:ea typeface="宋体" pitchFamily="2" charset="-122"/>
              </a:rPr>
              <a:t>[18,19]</a:t>
            </a:r>
            <a:r>
              <a:rPr lang="zh-CN" sz="1400">
                <a:ea typeface="宋体" pitchFamily="2" charset="-122"/>
              </a:rPr>
              <a:t>：</a:t>
            </a:r>
            <a:endParaRPr lang="zh-CN" sz="1400">
              <a:ea typeface="宋体" pitchFamily="2" charset="-122"/>
            </a:endParaRPr>
          </a:p>
          <a:p>
            <a:pPr indent="0" algn="l">
              <a:buNone/>
            </a:pPr>
            <a:r>
              <a:rPr lang="en-US" altLang="zh-CN" sz="1400">
                <a:ea typeface="宋体" pitchFamily="2" charset="-122"/>
              </a:rPr>
              <a:t>1. </a:t>
            </a:r>
            <a:r>
              <a:rPr lang="zh-CN" altLang="en-US" sz="1400">
                <a:ea typeface="宋体" pitchFamily="2" charset="-122"/>
              </a:rPr>
              <a:t>将局域磁矩分解为快慢模式</a:t>
            </a:r>
            <a:endParaRPr lang="zh-CN" altLang="en-US" sz="1400">
              <a:ea typeface="宋体" pitchFamily="2" charset="-122"/>
            </a:endParaRPr>
          </a:p>
          <a:p>
            <a:pPr indent="0" algn="l">
              <a:buNone/>
            </a:pPr>
            <a:r>
              <a:rPr lang="en-US" altLang="zh-CN" sz="1400">
                <a:ea typeface="宋体" pitchFamily="2" charset="-122"/>
              </a:rPr>
              <a:t>2. </a:t>
            </a:r>
            <a:r>
              <a:rPr lang="zh-CN" altLang="en-US" sz="1400">
                <a:ea typeface="宋体" pitchFamily="2" charset="-122"/>
              </a:rPr>
              <a:t>代入</a:t>
            </a:r>
            <a:r>
              <a:rPr lang="en-US" altLang="zh-CN" sz="1400">
                <a:ea typeface="宋体" pitchFamily="2" charset="-122"/>
              </a:rPr>
              <a:t>H</a:t>
            </a:r>
            <a:r>
              <a:rPr lang="zh-CN" altLang="en-US" sz="1400">
                <a:ea typeface="宋体" pitchFamily="2" charset="-122"/>
              </a:rPr>
              <a:t>的连续形式</a:t>
            </a:r>
            <a:endParaRPr lang="zh-CN" altLang="en-US" sz="1400">
              <a:ea typeface="宋体" pitchFamily="2" charset="-122"/>
            </a:endParaRPr>
          </a:p>
          <a:p>
            <a:pPr indent="0" algn="l">
              <a:buNone/>
            </a:pPr>
            <a:r>
              <a:rPr lang="en-US" altLang="zh-CN" sz="1400">
                <a:ea typeface="宋体" pitchFamily="2" charset="-122"/>
              </a:rPr>
              <a:t>3. </a:t>
            </a:r>
            <a:r>
              <a:rPr lang="zh-CN" altLang="en-US" sz="1400">
                <a:ea typeface="宋体" pitchFamily="2" charset="-122"/>
              </a:rPr>
              <a:t>做近似得</a:t>
            </a:r>
            <a:endParaRPr lang="zh-CN" altLang="en-US" sz="1400">
              <a:ea typeface="宋体" pitchFamily="2" charset="-122"/>
            </a:endParaRPr>
          </a:p>
          <a:p>
            <a:pPr indent="0" algn="l">
              <a:buNone/>
            </a:pPr>
            <a:r>
              <a:rPr lang="en-US" altLang="zh-CN" sz="1400">
                <a:ea typeface="宋体" pitchFamily="2" charset="-122"/>
              </a:rPr>
              <a:t>4. j</a:t>
            </a:r>
            <a:r>
              <a:rPr lang="zh-CN" altLang="en-US" sz="1400">
                <a:ea typeface="宋体" pitchFamily="2" charset="-122"/>
              </a:rPr>
              <a:t>是由温度梯度导致的</a:t>
            </a:r>
            <a:r>
              <a:rPr lang="en-US" altLang="zh-CN" sz="1400">
                <a:ea typeface="宋体" pitchFamily="2" charset="-122"/>
              </a:rPr>
              <a:t>magnon</a:t>
            </a:r>
            <a:r>
              <a:rPr lang="zh-CN" altLang="en-US" sz="1400">
                <a:ea typeface="宋体" pitchFamily="2" charset="-122"/>
              </a:rPr>
              <a:t>流</a:t>
            </a:r>
            <a:endParaRPr lang="zh-CN" altLang="en-US" sz="1400">
              <a:ea typeface="宋体" pitchFamily="2" charset="-122"/>
            </a:endParaRPr>
          </a:p>
          <a:p>
            <a:pPr indent="0" algn="l">
              <a:buNone/>
            </a:pPr>
            <a:r>
              <a:rPr lang="en-US" altLang="zh-CN" sz="1400">
                <a:ea typeface="宋体" pitchFamily="2" charset="-122"/>
              </a:rPr>
              <a:t>5. </a:t>
            </a:r>
            <a:r>
              <a:rPr lang="zh-CN" altLang="en-US" sz="1400">
                <a:ea typeface="宋体" pitchFamily="2" charset="-122"/>
              </a:rPr>
              <a:t>假设</a:t>
            </a:r>
            <a:r>
              <a:rPr lang="en-US" altLang="zh-CN" sz="1400">
                <a:ea typeface="宋体" pitchFamily="2" charset="-122"/>
              </a:rPr>
              <a:t>sk</a:t>
            </a:r>
            <a:r>
              <a:rPr lang="zh-CN" altLang="en-US" sz="1400">
                <a:ea typeface="宋体" pitchFamily="2" charset="-122"/>
              </a:rPr>
              <a:t>是刚体得速度</a:t>
            </a:r>
            <a:endParaRPr lang="zh-CN" altLang="en-US" sz="1400">
              <a:ea typeface="宋体" pitchFamily="2" charset="-122"/>
            </a:endParaRPr>
          </a:p>
        </p:txBody>
      </p:sp>
      <p:pic>
        <p:nvPicPr>
          <p:cNvPr id="26" name="Picture 25" descr="1"/>
          <p:cNvPicPr>
            <a:picLocks noChangeAspect="true"/>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true"/>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true"/>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true"/>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true"/>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79957" y="109421"/>
            <a:ext cx="5601335" cy="460375"/>
          </a:xfrm>
          <a:prstGeom prst="rect">
            <a:avLst/>
          </a:prstGeom>
          <a:noFill/>
        </p:spPr>
        <p:txBody>
          <a:bodyPr wrap="none" rtlCol="0">
            <a:spAutoFit/>
          </a:bodyPr>
          <a:p>
            <a:r>
              <a:rPr lang="zh-CN" sz="2400" dirty="0">
                <a:latin typeface="+mj-lt"/>
                <a:ea typeface="宋体" pitchFamily="2" charset="-122"/>
              </a:rPr>
              <a:t>超薄磁性</a:t>
            </a:r>
            <a:r>
              <a:rPr lang="zh-CN" sz="2400" dirty="0">
                <a:solidFill>
                  <a:srgbClr val="FF0000"/>
                </a:solidFill>
                <a:latin typeface="+mj-lt"/>
                <a:ea typeface="宋体" pitchFamily="2" charset="-122"/>
              </a:rPr>
              <a:t>圆盘</a:t>
            </a:r>
            <a:r>
              <a:rPr lang="zh-CN" sz="2400" dirty="0">
                <a:latin typeface="+mj-lt"/>
                <a:ea typeface="宋体" pitchFamily="2" charset="-122"/>
              </a:rPr>
              <a:t>中受限</a:t>
            </a:r>
            <a:r>
              <a:rPr lang="en-US" altLang="zh-CN" sz="2400" dirty="0">
                <a:latin typeface="+mj-lt"/>
                <a:ea typeface="宋体" pitchFamily="2" charset="-122"/>
              </a:rPr>
              <a:t>skyrmion</a:t>
            </a:r>
            <a:r>
              <a:rPr lang="zh-CN" altLang="en-US" sz="2400" dirty="0">
                <a:latin typeface="+mj-lt"/>
                <a:ea typeface="宋体" pitchFamily="2" charset="-122"/>
              </a:rPr>
              <a:t>的呼吸模式</a:t>
            </a:r>
            <a:endParaRPr lang="zh-CN" altLang="en-US" sz="2400" dirty="0">
              <a:latin typeface="+mj-lt"/>
              <a:ea typeface="宋体" pitchFamily="2" charset="-122"/>
            </a:endParaRPr>
          </a:p>
        </p:txBody>
      </p:sp>
      <p:sp>
        <p:nvSpPr>
          <p:cNvPr id="4" name="Text Box 3"/>
          <p:cNvSpPr txBox="true"/>
          <p:nvPr/>
        </p:nvSpPr>
        <p:spPr>
          <a:xfrm>
            <a:off x="396240" y="682625"/>
            <a:ext cx="6681470" cy="267652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系统：过渡金属铁磁体，垂直磁各向异性，加垂直</a:t>
            </a:r>
            <a:r>
              <a:rPr lang="en-US" altLang="zh-CN" sz="1400">
                <a:ea typeface="宋体" pitchFamily="2" charset="-122"/>
              </a:rPr>
              <a:t>ac</a:t>
            </a:r>
            <a:r>
              <a:rPr lang="zh-CN" altLang="en-US" sz="1400">
                <a:ea typeface="宋体" pitchFamily="2" charset="-122"/>
              </a:rPr>
              <a:t>外磁场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微磁模拟发现：呼吸模式可以与几何受限的量子化自旋波本征模式杂化</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的呼吸频率对场的依赖可以用以在实验上探测这些</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的拓扑性质对其中电子输运和热输运的影响</a:t>
            </a:r>
            <a:r>
              <a:rPr lang="en-US" altLang="zh-CN" sz="1400">
                <a:ea typeface="宋体" pitchFamily="2" charset="-122"/>
              </a:rPr>
              <a:t> </a:t>
            </a:r>
            <a:r>
              <a:rPr lang="en-US" altLang="en-US" sz="1400">
                <a:ea typeface="宋体" pitchFamily="2" charset="-122"/>
              </a:rPr>
              <a:t>[15,16]</a:t>
            </a:r>
            <a:endParaRPr lang="en-US"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在多层结构中的过渡金属铁磁体层会获得较大的</a:t>
            </a:r>
            <a:r>
              <a:rPr lang="en-US" altLang="zh-CN" sz="1400">
                <a:ea typeface="宋体" pitchFamily="2" charset="-122"/>
              </a:rPr>
              <a:t>DMI</a:t>
            </a:r>
            <a:r>
              <a:rPr lang="zh-CN" altLang="en-US" sz="1400">
                <a:ea typeface="宋体" pitchFamily="2" charset="-122"/>
              </a:rPr>
              <a:t>强度，同时有垂直各向异性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系统：最下层是重金属，上面生长超薄铁磁金属，再在上面覆盖一层非磁性层</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此系统中</a:t>
            </a:r>
            <a:r>
              <a:rPr lang="en-US" altLang="zh-CN" sz="1400">
                <a:ea typeface="宋体" pitchFamily="2" charset="-122"/>
              </a:rPr>
              <a:t>DMI</a:t>
            </a:r>
            <a:r>
              <a:rPr lang="zh-CN" altLang="en-US" sz="1400">
                <a:ea typeface="宋体" pitchFamily="2" charset="-122"/>
              </a:rPr>
              <a:t>来源于重金属层中的</a:t>
            </a:r>
            <a:r>
              <a:rPr lang="en-US" altLang="zh-CN" sz="1400">
                <a:ea typeface="宋体" pitchFamily="2" charset="-122"/>
              </a:rPr>
              <a:t>RKKY</a:t>
            </a:r>
            <a:r>
              <a:rPr lang="zh-CN" altLang="en-US" sz="1400">
                <a:ea typeface="宋体" pitchFamily="2" charset="-122"/>
              </a:rPr>
              <a:t>作用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实验发现这些系统中出现的都是</a:t>
            </a:r>
            <a:r>
              <a:rPr lang="en-US" altLang="zh-CN" sz="1400">
                <a:ea typeface="宋体" pitchFamily="2" charset="-122"/>
              </a:rPr>
              <a:t>Neel</a:t>
            </a:r>
            <a:r>
              <a:rPr lang="en-US" altLang="en-US" sz="1400">
                <a:ea typeface="宋体" pitchFamily="2" charset="-122"/>
              </a:rPr>
              <a:t> sk</a:t>
            </a:r>
            <a:endParaRPr lang="en-US" altLang="en-US" sz="1400">
              <a:ea typeface="宋体" pitchFamily="2" charset="-122"/>
            </a:endParaRPr>
          </a:p>
          <a:p>
            <a:pPr marL="285750" indent="-285750">
              <a:buFont typeface="Arial" panose="02080604020202020204" pitchFamily="34" charset="0"/>
              <a:buChar char="•"/>
            </a:pPr>
            <a:r>
              <a:rPr lang="en-US" altLang="en-US" sz="1400">
                <a:ea typeface="宋体" pitchFamily="2" charset="-122"/>
              </a:rPr>
              <a:t>DMI</a:t>
            </a:r>
            <a:r>
              <a:rPr lang="zh-CN" altLang="en-US" sz="1400">
                <a:ea typeface="宋体" pitchFamily="2" charset="-122"/>
              </a:rPr>
              <a:t>的正负号决定基态的手性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数值计算：圆盘直径</a:t>
            </a:r>
            <a:r>
              <a:rPr lang="en-US" altLang="zh-CN" sz="1400">
                <a:ea typeface="宋体" pitchFamily="2" charset="-122"/>
              </a:rPr>
              <a:t>100nm</a:t>
            </a:r>
            <a:r>
              <a:rPr lang="zh-CN" altLang="en-US" sz="1400">
                <a:ea typeface="宋体" pitchFamily="2" charset="-122"/>
              </a:rPr>
              <a:t>，定义在</a:t>
            </a:r>
            <a:r>
              <a:rPr lang="en-US" altLang="zh-CN" sz="1400">
                <a:ea typeface="宋体" pitchFamily="2" charset="-122"/>
              </a:rPr>
              <a:t>64x64</a:t>
            </a:r>
            <a:r>
              <a:rPr lang="zh-CN" altLang="en-US" sz="1400">
                <a:ea typeface="宋体" pitchFamily="2" charset="-122"/>
              </a:rPr>
              <a:t>个格点上，</a:t>
            </a:r>
            <a:r>
              <a:rPr lang="en-US" altLang="zh-CN" sz="1400">
                <a:ea typeface="宋体" pitchFamily="2" charset="-122"/>
              </a:rPr>
              <a:t>A=15pJ/m, Ku=1MJ/m^3, </a:t>
            </a:r>
            <a:endParaRPr lang="en-US" altLang="zh-CN" sz="1400">
              <a:ea typeface="宋体" pitchFamily="2" charset="-122"/>
            </a:endParaRPr>
          </a:p>
          <a:p>
            <a:pPr indent="0">
              <a:buFont typeface="Arial" panose="02080604020202020204" pitchFamily="34" charset="0"/>
              <a:buNone/>
            </a:pPr>
            <a:r>
              <a:rPr lang="en-US" altLang="zh-CN" sz="1400">
                <a:ea typeface="宋体" pitchFamily="2" charset="-122"/>
              </a:rPr>
              <a:t>Ms=1MA/m, </a:t>
            </a:r>
            <a:r>
              <a:rPr lang="zh-CN" altLang="en-US" sz="1400">
                <a:ea typeface="宋体" pitchFamily="2" charset="-122"/>
              </a:rPr>
              <a:t>薄膜厚度</a:t>
            </a:r>
            <a:r>
              <a:rPr lang="en-US" altLang="zh-CN" sz="1400">
                <a:ea typeface="宋体" pitchFamily="2" charset="-122"/>
              </a:rPr>
              <a:t>1nm</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静态的垂直外场大小显著影响</a:t>
            </a:r>
            <a:r>
              <a:rPr lang="en-US" altLang="zh-CN" sz="1400">
                <a:ea typeface="宋体" pitchFamily="2" charset="-122"/>
              </a:rPr>
              <a:t>sk</a:t>
            </a:r>
            <a:r>
              <a:rPr lang="zh-CN" altLang="en-US" sz="1400">
                <a:ea typeface="宋体" pitchFamily="2" charset="-122"/>
              </a:rPr>
              <a:t>直径大小</a:t>
            </a:r>
            <a:endParaRPr lang="zh-CN" altLang="en-US" sz="1400">
              <a:ea typeface="宋体" pitchFamily="2" charset="-122"/>
            </a:endParaRPr>
          </a:p>
        </p:txBody>
      </p:sp>
      <p:sp>
        <p:nvSpPr>
          <p:cNvPr id="2" name="Text Box 1"/>
          <p:cNvSpPr txBox="true"/>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true"/>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true"/>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453890" y="5335270"/>
            <a:ext cx="2988310" cy="306705"/>
          </a:xfrm>
          <a:prstGeom prst="rect">
            <a:avLst/>
          </a:prstGeom>
          <a:noFill/>
        </p:spPr>
        <p:txBody>
          <a:bodyPr wrap="none" rtlCol="0">
            <a:spAutoFit/>
          </a:bodyPr>
          <a:p>
            <a:r>
              <a:rPr lang="zh-CN" altLang="en-US" sz="1400">
                <a:ea typeface="宋体" pitchFamily="2" charset="-122"/>
              </a:rPr>
              <a:t>存在</a:t>
            </a:r>
            <a:r>
              <a:rPr lang="en-US" altLang="zh-CN" sz="1400">
                <a:ea typeface="宋体" pitchFamily="2" charset="-122"/>
              </a:rPr>
              <a:t>sk</a:t>
            </a:r>
            <a:r>
              <a:rPr lang="zh-CN" altLang="en-US" sz="1400">
                <a:ea typeface="宋体" pitchFamily="2" charset="-122"/>
              </a:rPr>
              <a:t>时的谱，可用以识别是否有</a:t>
            </a:r>
            <a:r>
              <a:rPr lang="en-US" altLang="zh-CN" sz="1400">
                <a:ea typeface="宋体" pitchFamily="2" charset="-122"/>
              </a:rPr>
              <a:t>sk</a:t>
            </a:r>
            <a:endParaRPr lang="en-US" altLang="zh-CN" sz="1400">
              <a:ea typeface="宋体" pitchFamily="2" charset="-122"/>
            </a:endParaRPr>
          </a:p>
        </p:txBody>
      </p:sp>
      <p:cxnSp>
        <p:nvCxnSpPr>
          <p:cNvPr id="15" name="Straight Arrow Connector 14"/>
          <p:cNvCxnSpPr/>
          <p:nvPr/>
        </p:nvCxnSpPr>
        <p:spPr>
          <a:xfrm flipH="true" flipV="true">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027295" y="2933700"/>
            <a:ext cx="2414905" cy="306705"/>
          </a:xfrm>
          <a:prstGeom prst="rect">
            <a:avLst/>
          </a:prstGeom>
          <a:noFill/>
        </p:spPr>
        <p:txBody>
          <a:bodyPr wrap="none" rtlCol="0">
            <a:spAutoFit/>
          </a:bodyPr>
          <a:p>
            <a:r>
              <a:rPr lang="zh-CN" altLang="en-US" sz="1400">
                <a:ea typeface="宋体" pitchFamily="2" charset="-122"/>
              </a:rPr>
              <a:t>不存在</a:t>
            </a:r>
            <a:r>
              <a:rPr lang="en-US" altLang="zh-CN" sz="1400">
                <a:ea typeface="宋体" pitchFamily="2" charset="-122"/>
              </a:rPr>
              <a:t>sk</a:t>
            </a:r>
            <a:r>
              <a:rPr lang="zh-CN" altLang="en-US" sz="1400">
                <a:ea typeface="宋体" pitchFamily="2" charset="-122"/>
              </a:rPr>
              <a:t>时谱是自旋波</a:t>
            </a:r>
            <a:r>
              <a:rPr lang="en-US" altLang="zh-CN" sz="1400">
                <a:ea typeface="宋体" pitchFamily="2" charset="-122"/>
              </a:rPr>
              <a:t>(</a:t>
            </a:r>
            <a:r>
              <a:rPr lang="zh-CN" altLang="en-US" sz="1400">
                <a:ea typeface="宋体" pitchFamily="2" charset="-122"/>
              </a:rPr>
              <a:t>线性</a:t>
            </a:r>
            <a:r>
              <a:rPr lang="en-US" altLang="zh-CN" sz="1400">
                <a:ea typeface="宋体" pitchFamily="2" charset="-122"/>
              </a:rPr>
              <a:t>)</a:t>
            </a:r>
            <a:endParaRPr lang="en-US" altLang="zh-CN" sz="1400">
              <a:ea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855845" cy="460375"/>
          </a:xfrm>
          <a:prstGeom prst="rect">
            <a:avLst/>
          </a:prstGeom>
          <a:noFill/>
        </p:spPr>
        <p:txBody>
          <a:bodyPr wrap="none" rtlCol="0">
            <a:spAutoFit/>
          </a:bodyPr>
          <a:p>
            <a:r>
              <a:rPr lang="zh-CN" sz="2400" dirty="0">
                <a:latin typeface="+mj-lt"/>
                <a:ea typeface="宋体" pitchFamily="2" charset="-122"/>
              </a:rPr>
              <a:t>手征磁体中的</a:t>
            </a:r>
            <a:r>
              <a:rPr lang="en-US" altLang="zh-CN" sz="2400" dirty="0">
                <a:latin typeface="+mj-lt"/>
                <a:ea typeface="宋体" pitchFamily="2" charset="-122"/>
              </a:rPr>
              <a:t>magnon-skyrmion</a:t>
            </a:r>
            <a:r>
              <a:rPr lang="zh-CN" altLang="en-US" sz="2400" dirty="0">
                <a:latin typeface="+mj-lt"/>
                <a:ea typeface="宋体" pitchFamily="2" charset="-122"/>
              </a:rPr>
              <a:t>散射</a:t>
            </a:r>
            <a:endParaRPr lang="zh-CN" altLang="en-US" sz="2400" dirty="0">
              <a:latin typeface="+mj-lt"/>
              <a:ea typeface="宋体" pitchFamily="2" charset="-122"/>
            </a:endParaRPr>
          </a:p>
        </p:txBody>
      </p:sp>
      <p:sp>
        <p:nvSpPr>
          <p:cNvPr id="4" name="Text Box 3"/>
          <p:cNvSpPr txBox="true"/>
          <p:nvPr/>
        </p:nvSpPr>
        <p:spPr>
          <a:xfrm>
            <a:off x="343535" y="785495"/>
            <a:ext cx="7007860" cy="203009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被外场极化的磁性态的大辐激发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，小辐激发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magnon</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r>
              <a:rPr lang="zh-CN" altLang="en-US" sz="1400" dirty="0">
                <a:solidFill>
                  <a:srgbClr val="FF0000"/>
                </a:solidFill>
                <a:latin typeface="+mj-lt"/>
                <a:ea typeface="宋体" pitchFamily="2" charset="-122"/>
                <a:sym typeface="+mn-ea"/>
              </a:rPr>
              <a:t>解析</a:t>
            </a:r>
            <a:r>
              <a:rPr lang="zh-CN" altLang="en-US" sz="1400" dirty="0">
                <a:solidFill>
                  <a:schemeClr val="tx1"/>
                </a:solidFill>
                <a:latin typeface="+mj-lt"/>
                <a:ea typeface="宋体" pitchFamily="2" charset="-122"/>
                <a:sym typeface="+mn-ea"/>
              </a:rPr>
              <a:t>地研究二维纯净系统中这两个激发的相互作用</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谱中有两个束缚态：</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呼吸模式</a:t>
            </a:r>
            <a:r>
              <a:rPr lang="en-US" altLang="zh-CN" sz="1400" dirty="0">
                <a:solidFill>
                  <a:schemeClr val="tx1"/>
                </a:solidFill>
                <a:latin typeface="+mj-lt"/>
                <a:ea typeface="宋体" pitchFamily="2" charset="-122"/>
                <a:sym typeface="+mn-ea"/>
              </a:rPr>
              <a:t> 2. </a:t>
            </a:r>
            <a:r>
              <a:rPr lang="zh-CN" altLang="en-US" sz="1400" dirty="0">
                <a:solidFill>
                  <a:schemeClr val="tx1"/>
                </a:solidFill>
                <a:latin typeface="+mj-lt"/>
                <a:ea typeface="宋体" pitchFamily="2" charset="-122"/>
                <a:sym typeface="+mn-ea"/>
              </a:rPr>
              <a:t>四极模式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sz="1400" dirty="0">
                <a:solidFill>
                  <a:schemeClr val="tx1"/>
                </a:solidFill>
                <a:latin typeface="+mj-lt"/>
                <a:ea typeface="宋体" pitchFamily="2" charset="-122"/>
                <a:sym typeface="+mn-ea"/>
              </a:rPr>
              <a:t>skew</a:t>
            </a:r>
            <a:r>
              <a:rPr lang="en-US" sz="1400" dirty="0">
                <a:solidFill>
                  <a:schemeClr val="tx1"/>
                </a:solidFill>
                <a:latin typeface="+mj-lt"/>
                <a:ea typeface="宋体" pitchFamily="2" charset="-122"/>
                <a:sym typeface="+mn-ea"/>
              </a:rPr>
              <a:t> </a:t>
            </a:r>
            <a:r>
              <a:rPr sz="1400" dirty="0">
                <a:solidFill>
                  <a:schemeClr val="tx1"/>
                </a:solidFill>
                <a:latin typeface="+mj-lt"/>
                <a:ea typeface="宋体" pitchFamily="2" charset="-122"/>
                <a:sym typeface="+mn-ea"/>
              </a:rPr>
              <a:t>scattering</a:t>
            </a:r>
            <a:r>
              <a:rPr 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偏斜散射</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会导致</a:t>
            </a:r>
            <a:r>
              <a:rPr lang="en-US" altLang="zh-CN" sz="1400" dirty="0">
                <a:solidFill>
                  <a:schemeClr val="tx1"/>
                </a:solidFill>
                <a:latin typeface="+mj-lt"/>
                <a:ea typeface="宋体" pitchFamily="2" charset="-122"/>
                <a:sym typeface="+mn-ea"/>
              </a:rPr>
              <a:t>topological magnon effect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会传递动量给</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，表现在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方程中的动量转移力</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这个力导致了显著的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中，除了长波的自旋波激发，还有三个磁共振：一个</a:t>
            </a:r>
            <a:r>
              <a:rPr lang="zh-CN" altLang="en-US" sz="1400" dirty="0">
                <a:latin typeface="+mj-lt"/>
                <a:ea typeface="宋体" pitchFamily="2" charset="-122"/>
                <a:sym typeface="+mn-ea"/>
              </a:rPr>
              <a:t>呼吸模式、两个磁旋模式</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magnon-sk</a:t>
            </a:r>
            <a:r>
              <a:rPr lang="zh-CN" altLang="en-US" sz="1400" dirty="0">
                <a:solidFill>
                  <a:schemeClr val="tx1"/>
                </a:solidFill>
                <a:latin typeface="+mj-lt"/>
                <a:ea typeface="宋体" pitchFamily="2" charset="-122"/>
                <a:sym typeface="+mn-ea"/>
              </a:rPr>
              <a:t>束缚态</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36], sk</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的散射微磁模拟研究</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37]</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会将</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推向</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源</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true"/>
          <p:nvPr/>
        </p:nvSpPr>
        <p:spPr>
          <a:xfrm>
            <a:off x="117475" y="1819275"/>
            <a:ext cx="7126605" cy="1791260"/>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8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8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8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8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8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true"/>
          <p:nvPr/>
        </p:nvSpPr>
        <p:spPr>
          <a:xfrm>
            <a:off x="5104765" y="509905"/>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true"/>
          </p:cNvPicPr>
          <p:nvPr/>
        </p:nvPicPr>
        <p:blipFill>
          <a:blip r:embed="rId1"/>
          <a:stretch>
            <a:fillRect/>
          </a:stretch>
        </p:blipFill>
        <p:spPr>
          <a:xfrm>
            <a:off x="117475" y="3732492"/>
            <a:ext cx="1747520" cy="1356995"/>
          </a:xfrm>
          <a:prstGeom prst="rect">
            <a:avLst/>
          </a:prstGeom>
        </p:spPr>
      </p:pic>
      <p:sp>
        <p:nvSpPr>
          <p:cNvPr id="3" name="Text Box 2"/>
          <p:cNvSpPr txBox="true"/>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true"/>
          </p:cNvPicPr>
          <p:nvPr/>
        </p:nvPicPr>
        <p:blipFill>
          <a:blip r:embed="rId2"/>
          <a:stretch>
            <a:fillRect/>
          </a:stretch>
        </p:blipFill>
        <p:spPr>
          <a:xfrm>
            <a:off x="1736090" y="3799802"/>
            <a:ext cx="1728470" cy="1403350"/>
          </a:xfrm>
          <a:prstGeom prst="rect">
            <a:avLst/>
          </a:prstGeom>
        </p:spPr>
      </p:pic>
      <p:sp>
        <p:nvSpPr>
          <p:cNvPr id="11" name="Text Box 10"/>
          <p:cNvSpPr txBox="true"/>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true"/>
          </p:cNvPicPr>
          <p:nvPr/>
        </p:nvPicPr>
        <p:blipFill>
          <a:blip r:embed="rId3"/>
          <a:stretch>
            <a:fillRect/>
          </a:stretch>
        </p:blipFill>
        <p:spPr>
          <a:xfrm>
            <a:off x="3587115" y="3732492"/>
            <a:ext cx="1892300" cy="1448435"/>
          </a:xfrm>
          <a:prstGeom prst="rect">
            <a:avLst/>
          </a:prstGeom>
        </p:spPr>
      </p:pic>
      <p:sp>
        <p:nvSpPr>
          <p:cNvPr id="20" name="Text Box 19"/>
          <p:cNvSpPr txBox="true"/>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true"/>
          </p:cNvPicPr>
          <p:nvPr/>
        </p:nvPicPr>
        <p:blipFill>
          <a:blip r:embed="rId4"/>
          <a:stretch>
            <a:fillRect/>
          </a:stretch>
        </p:blipFill>
        <p:spPr>
          <a:xfrm>
            <a:off x="5479415" y="3739477"/>
            <a:ext cx="1937385" cy="1463675"/>
          </a:xfrm>
          <a:prstGeom prst="rect">
            <a:avLst/>
          </a:prstGeom>
        </p:spPr>
      </p:pic>
      <p:sp>
        <p:nvSpPr>
          <p:cNvPr id="22" name="Text Box 21"/>
          <p:cNvSpPr txBox="true"/>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true"/>
          </p:cNvPicPr>
          <p:nvPr/>
        </p:nvPicPr>
        <p:blipFill>
          <a:blip r:embed="rId5"/>
          <a:stretch>
            <a:fillRect/>
          </a:stretch>
        </p:blipFill>
        <p:spPr>
          <a:xfrm>
            <a:off x="1613535" y="579120"/>
            <a:ext cx="2023110" cy="1320165"/>
          </a:xfrm>
          <a:prstGeom prst="rect">
            <a:avLst/>
          </a:prstGeom>
        </p:spPr>
      </p:pic>
      <p:sp>
        <p:nvSpPr>
          <p:cNvPr id="24" name="Text Box 23"/>
          <p:cNvSpPr txBox="true"/>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3267" y="49731"/>
            <a:ext cx="5974080" cy="460375"/>
          </a:xfrm>
          <a:prstGeom prst="rect">
            <a:avLst/>
          </a:prstGeom>
          <a:noFill/>
        </p:spPr>
        <p:txBody>
          <a:bodyPr wrap="none" rtlCol="0">
            <a:spAutoFit/>
          </a:bodyPr>
          <a:p>
            <a:r>
              <a:rPr lang="en-US" altLang="en-US" sz="2400" dirty="0">
                <a:latin typeface="+mj-lt"/>
                <a:ea typeface="宋体" pitchFamily="2" charset="-122"/>
              </a:rPr>
              <a:t>由微波诱导的纳米点中磁sk核的动力学切换</a:t>
            </a:r>
            <a:endParaRPr lang="en-US" altLang="en-US" sz="2400" dirty="0">
              <a:latin typeface="+mj-lt"/>
              <a:ea typeface="宋体" pitchFamily="2" charset="-122"/>
            </a:endParaRPr>
          </a:p>
        </p:txBody>
      </p:sp>
      <p:sp>
        <p:nvSpPr>
          <p:cNvPr id="4" name="Text Box 3"/>
          <p:cNvSpPr txBox="true"/>
          <p:nvPr/>
        </p:nvSpPr>
        <p:spPr>
          <a:xfrm>
            <a:off x="175260" y="744855"/>
            <a:ext cx="7186295" cy="181483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单个sk的生成与湮灭[16-20]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实验[21,22]和理论[3,23]研究了sk的自旋波模式，发现在三个sk的k=0的光学模式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加面内AC磁场时，可以激发顺时针和逆时针旋转模式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加垂直AC磁场时，可以激发sk的breathing mode</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本文发现可以用垂直方向的震荡磁场实现纳秒级别的sk核极性的翻转</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Bulk DMI形成Bloch型的sk，界面DMI形成Neel型的sk[30]。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本文考虑bulk DMI，出现在MnSi,FeGe中。</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系统：</a:t>
            </a:r>
            <a:r>
              <a:rPr lang="en-US" altLang="en-US" sz="1400" b="1" dirty="0">
                <a:solidFill>
                  <a:srgbClr val="FF0000"/>
                </a:solidFill>
                <a:latin typeface="+mj-lt"/>
                <a:ea typeface="宋体" pitchFamily="2" charset="-122"/>
              </a:rPr>
              <a:t>二维方格子圆盘</a:t>
            </a:r>
            <a:r>
              <a:rPr lang="en-US" altLang="en-US" sz="1400" dirty="0">
                <a:solidFill>
                  <a:schemeClr val="tx1"/>
                </a:solidFill>
                <a:latin typeface="+mj-lt"/>
                <a:ea typeface="宋体" pitchFamily="2" charset="-122"/>
              </a:rPr>
              <a:t>，直径121个格点，忽略偶极作用（尺寸小于100nm，可忽略）</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true"/>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true"/>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true"/>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true"/>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991735" cy="460375"/>
          </a:xfrm>
          <a:prstGeom prst="rect">
            <a:avLst/>
          </a:prstGeom>
          <a:noFill/>
        </p:spPr>
        <p:txBody>
          <a:bodyPr wrap="none" rtlCol="0">
            <a:spAutoFit/>
          </a:bodyPr>
          <a:p>
            <a:r>
              <a:rPr lang="zh-CN" altLang="en-US" sz="2400" dirty="0">
                <a:latin typeface="+mj-lt"/>
                <a:ea typeface="宋体" pitchFamily="2" charset="-122"/>
              </a:rPr>
              <a:t>无序下受驱</a:t>
            </a:r>
            <a:r>
              <a:rPr lang="en-US" altLang="zh-CN" sz="2400" dirty="0">
                <a:latin typeface="+mj-lt"/>
                <a:ea typeface="宋体" pitchFamily="2" charset="-122"/>
              </a:rPr>
              <a:t>sk</a:t>
            </a:r>
            <a:r>
              <a:rPr lang="en-US" altLang="en-US" sz="2400" dirty="0">
                <a:latin typeface="+mj-lt"/>
                <a:ea typeface="宋体" pitchFamily="2" charset="-122"/>
              </a:rPr>
              <a:t>yrmion</a:t>
            </a:r>
            <a:r>
              <a:rPr lang="zh-CN" altLang="en-US" sz="2400" dirty="0">
                <a:latin typeface="+mj-lt"/>
                <a:ea typeface="宋体" pitchFamily="2" charset="-122"/>
              </a:rPr>
              <a:t>的集体输运性质</a:t>
            </a:r>
            <a:endParaRPr lang="zh-CN" altLang="en-US" sz="2400" dirty="0">
              <a:latin typeface="+mj-lt"/>
              <a:ea typeface="宋体" pitchFamily="2" charset="-122"/>
            </a:endParaRPr>
          </a:p>
        </p:txBody>
      </p:sp>
      <p:sp>
        <p:nvSpPr>
          <p:cNvPr id="4" name="Text Box 3"/>
          <p:cNvSpPr txBox="true"/>
          <p:nvPr/>
        </p:nvSpPr>
        <p:spPr>
          <a:xfrm>
            <a:off x="15875" y="785495"/>
            <a:ext cx="7440295"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用基于粒子的方法研究静态和受无序驱动的</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的集体相</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发现：由</a:t>
            </a: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项导致的非耗散效应减小了</a:t>
            </a:r>
            <a:r>
              <a:rPr lang="en-US" altLang="zh-CN" sz="1400" dirty="0">
                <a:solidFill>
                  <a:schemeClr val="tx1"/>
                </a:solidFill>
                <a:latin typeface="+mj-lt"/>
                <a:ea typeface="宋体" pitchFamily="2" charset="-122"/>
              </a:rPr>
              <a:t>depinning</a:t>
            </a:r>
            <a:r>
              <a:rPr lang="zh-CN" altLang="en-US" sz="1400" dirty="0">
                <a:solidFill>
                  <a:schemeClr val="tx1"/>
                </a:solidFill>
                <a:latin typeface="+mj-lt"/>
                <a:ea typeface="宋体" pitchFamily="2" charset="-122"/>
              </a:rPr>
              <a:t>阀值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quenched disorder</a:t>
            </a:r>
            <a:r>
              <a:rPr lang="zh-CN" altLang="en-US" sz="1400" dirty="0">
                <a:solidFill>
                  <a:schemeClr val="tx1"/>
                </a:solidFill>
                <a:latin typeface="+mj-lt"/>
                <a:ea typeface="宋体" pitchFamily="2" charset="-122"/>
              </a:rPr>
              <a:t>改变了</a:t>
            </a: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的垂直运动，并且与小的</a:t>
            </a:r>
            <a:r>
              <a:rPr lang="en-US" altLang="zh-CN" sz="1400" dirty="0">
                <a:latin typeface="+mj-lt"/>
                <a:ea typeface="宋体" pitchFamily="2" charset="-122"/>
                <a:sym typeface="+mn-ea"/>
              </a:rPr>
              <a:t>depinning</a:t>
            </a:r>
            <a:r>
              <a:rPr lang="zh-CN" altLang="en-US" sz="1400" dirty="0">
                <a:latin typeface="+mj-lt"/>
                <a:ea typeface="宋体" pitchFamily="2" charset="-122"/>
                <a:sym typeface="+mn-ea"/>
              </a:rPr>
              <a:t>阀值有关</a:t>
            </a:r>
            <a:r>
              <a:rPr lang="en-US" altLang="zh-CN" sz="1400" dirty="0">
                <a:latin typeface="+mj-lt"/>
                <a:ea typeface="宋体" pitchFamily="2" charset="-122"/>
                <a:sym typeface="+mn-ea"/>
              </a:rPr>
              <a:t>[23,29-31]</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单个</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的动力学方程</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第</a:t>
            </a:r>
            <a:r>
              <a:rPr lang="en-US" altLang="zh-CN" sz="1400" dirty="0">
                <a:solidFill>
                  <a:schemeClr val="tx1"/>
                </a:solidFill>
                <a:latin typeface="+mj-lt"/>
                <a:ea typeface="宋体" pitchFamily="2" charset="-122"/>
                <a:sym typeface="+mn-ea"/>
              </a:rPr>
              <a:t>i</a:t>
            </a:r>
            <a:r>
              <a:rPr lang="zh-CN" altLang="en-US" sz="1400" dirty="0">
                <a:solidFill>
                  <a:schemeClr val="tx1"/>
                </a:solidFill>
                <a:latin typeface="+mj-lt"/>
                <a:ea typeface="宋体" pitchFamily="2" charset="-122"/>
                <a:sym typeface="+mn-ea"/>
              </a:rPr>
              <a:t>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尺寸：</a:t>
            </a:r>
            <a:r>
              <a:rPr lang="en-US" altLang="zh-CN" sz="1400" dirty="0">
                <a:solidFill>
                  <a:schemeClr val="tx1"/>
                </a:solidFill>
                <a:latin typeface="+mj-lt"/>
                <a:ea typeface="宋体" pitchFamily="2" charset="-122"/>
                <a:sym typeface="+mn-ea"/>
              </a:rPr>
              <a:t>36x36</a:t>
            </a:r>
            <a:r>
              <a:rPr lang="zh-CN" altLang="en-US" sz="1400" dirty="0">
                <a:solidFill>
                  <a:schemeClr val="tx1"/>
                </a:solidFill>
                <a:latin typeface="+mj-lt"/>
                <a:ea typeface="宋体" pitchFamily="2" charset="-122"/>
                <a:sym typeface="+mn-ea"/>
              </a:rPr>
              <a:t>，周期边界条件，晶格尺寸</a:t>
            </a:r>
            <a:r>
              <a:rPr lang="en-US" altLang="zh-CN" sz="1400" dirty="0">
                <a:solidFill>
                  <a:schemeClr val="tx1"/>
                </a:solidFill>
                <a:latin typeface="+mj-lt"/>
                <a:ea typeface="宋体" pitchFamily="2" charset="-122"/>
                <a:sym typeface="+mn-ea"/>
              </a:rPr>
              <a:t>a=0.5nm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J=3meV/a, D=0.3meV/a^2  </a:t>
            </a:r>
            <a:r>
              <a:rPr lang="en-US" altLang="zh-CN" sz="1400" dirty="0">
                <a:latin typeface="+mj-lt"/>
                <a:ea typeface="宋体" pitchFamily="2" charset="-122"/>
                <a:sym typeface="+mn-ea"/>
              </a:rPr>
              <a:t>(MnSi</a:t>
            </a:r>
            <a:r>
              <a:rPr lang="zh-CN" altLang="en-US" sz="1400" dirty="0">
                <a:latin typeface="+mj-lt"/>
                <a:ea typeface="宋体" pitchFamily="2" charset="-122"/>
                <a:sym typeface="+mn-ea"/>
              </a:rPr>
              <a:t>的参数</a:t>
            </a:r>
            <a:r>
              <a:rPr lang="en-US" altLang="zh-CN" sz="1400" dirty="0">
                <a:latin typeface="+mj-lt"/>
                <a:ea typeface="宋体" pitchFamily="2" charset="-122"/>
                <a:sym typeface="+mn-ea"/>
              </a:rPr>
              <a:t>)</a:t>
            </a:r>
            <a:endParaRPr lang="en-US" altLang="zh-CN" sz="1400" dirty="0">
              <a:solidFill>
                <a:schemeClr val="tx1"/>
              </a:solidFill>
              <a:latin typeface="+mj-lt"/>
              <a:ea typeface="宋体" pitchFamily="2" charset="-122"/>
              <a:sym typeface="+mn-ea"/>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75867" y="107516"/>
            <a:ext cx="5008880" cy="398780"/>
          </a:xfrm>
          <a:prstGeom prst="rect">
            <a:avLst/>
          </a:prstGeom>
          <a:noFill/>
        </p:spPr>
        <p:txBody>
          <a:bodyPr wrap="none" rtlCol="0">
            <a:spAutoFit/>
          </a:bodyPr>
          <a:p>
            <a:r>
              <a:rPr lang="zh-CN" sz="2000" dirty="0">
                <a:latin typeface="+mj-lt"/>
                <a:ea typeface="宋体" pitchFamily="2" charset="-122"/>
              </a:rPr>
              <a:t>铁磁</a:t>
            </a:r>
            <a:r>
              <a:rPr lang="en-US" altLang="zh-CN" sz="2000" dirty="0">
                <a:latin typeface="+mj-lt"/>
                <a:ea typeface="宋体" pitchFamily="2" charset="-122"/>
              </a:rPr>
              <a:t>/</a:t>
            </a:r>
            <a:r>
              <a:rPr lang="zh-CN" altLang="en-US" sz="2000" dirty="0">
                <a:latin typeface="+mj-lt"/>
                <a:ea typeface="宋体" pitchFamily="2" charset="-122"/>
              </a:rPr>
              <a:t>正常金属双层膜中的单向自旋</a:t>
            </a:r>
            <a:r>
              <a:rPr lang="en-US" altLang="zh-CN" sz="2000" dirty="0">
                <a:latin typeface="+mj-lt"/>
                <a:ea typeface="宋体" pitchFamily="2" charset="-122"/>
              </a:rPr>
              <a:t>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4" name="Text Box 3"/>
          <p:cNvSpPr txBox="true"/>
          <p:nvPr/>
        </p:nvSpPr>
        <p:spPr>
          <a:xfrm>
            <a:off x="89535" y="717550"/>
            <a:ext cx="727138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磁阻效应通常不随磁化方向的改变而改变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非中心对称的导体中，非线性电阻项导致电流依赖于偏压的二次方，磁化强度的一次方</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这些条件可以在双层膜结构中实现（当反转电流的极化方向或者磁化方向时，</a:t>
            </a:r>
            <a:r>
              <a:rPr lang="en-US" altLang="zh-CN" sz="1400">
                <a:ea typeface="宋体" pitchFamily="2" charset="-122"/>
              </a:rPr>
              <a:t>Ta/Co</a:t>
            </a:r>
            <a:r>
              <a:rPr lang="zh-CN" altLang="en-US" sz="1400">
                <a:ea typeface="宋体" pitchFamily="2" charset="-122"/>
              </a:rPr>
              <a:t>和</a:t>
            </a:r>
            <a:r>
              <a:rPr lang="en-US" altLang="zh-CN" sz="1400">
                <a:ea typeface="宋体" pitchFamily="2" charset="-122"/>
              </a:rPr>
              <a:t>Pt/Co</a:t>
            </a:r>
            <a:r>
              <a:rPr lang="zh-CN" altLang="en-US" sz="1400">
                <a:ea typeface="宋体" pitchFamily="2" charset="-122"/>
              </a:rPr>
              <a:t>结构的电阻改变）</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true"/>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175260" y="744855"/>
            <a:ext cx="7258685"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当电子流过非平庸磁结构时，会感受到一个“涌呈”的电磁场[12,13]</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涌呈电场会产生一个自旋动力，也即时间变化的磁化诱导产生一个局域自旋流</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涌呈磁场会产生一个有效的洛伦兹力，导致拓扑Hall效应</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实验观测到的sk尺寸从1nm-70nm</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方法：紧束缚模型</a:t>
            </a:r>
            <a:r>
              <a:rPr lang="zh-CN" altLang="en-US" sz="1400" dirty="0">
                <a:solidFill>
                  <a:schemeClr val="tx1"/>
                </a:solidFill>
                <a:latin typeface="+mj-lt"/>
                <a:ea typeface="宋体" pitchFamily="2" charset="-122"/>
              </a:rPr>
              <a:t>，</a:t>
            </a:r>
            <a:r>
              <a:rPr lang="zh-CN" altLang="en-US" sz="1400" dirty="0">
                <a:solidFill>
                  <a:srgbClr val="FF0000"/>
                </a:solidFill>
                <a:latin typeface="+mj-lt"/>
                <a:ea typeface="宋体" pitchFamily="2" charset="-122"/>
              </a:rPr>
              <a:t>零温</a:t>
            </a:r>
            <a:r>
              <a:rPr lang="en-US" altLang="en-US" sz="1400" dirty="0">
                <a:solidFill>
                  <a:schemeClr val="tx1"/>
                </a:solidFill>
                <a:latin typeface="+mj-lt"/>
                <a:ea typeface="宋体" pitchFamily="2" charset="-122"/>
              </a:rPr>
              <a:t>，铁磁金属，方格子，中心区连接四端口，左右加偏压，由于涌呈磁场的存在，在上下端口会检测到拓扑Hall电流或自旋流</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true"/>
          </p:cNvPicPr>
          <p:nvPr/>
        </p:nvPicPr>
        <p:blipFill>
          <a:blip r:embed="rId1"/>
          <a:stretch>
            <a:fillRect/>
          </a:stretch>
        </p:blipFill>
        <p:spPr>
          <a:xfrm>
            <a:off x="27305" y="2376170"/>
            <a:ext cx="3899535" cy="1657985"/>
          </a:xfrm>
          <a:prstGeom prst="rect">
            <a:avLst/>
          </a:prstGeom>
        </p:spPr>
      </p:pic>
      <p:sp>
        <p:nvSpPr>
          <p:cNvPr id="10" name="Text Box 9"/>
          <p:cNvSpPr txBox="true"/>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true"/>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true"/>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true"/>
          </p:cNvPicPr>
          <p:nvPr/>
        </p:nvPicPr>
        <p:blipFill>
          <a:blip r:embed="rId4"/>
          <a:stretch>
            <a:fillRect/>
          </a:stretch>
        </p:blipFill>
        <p:spPr>
          <a:xfrm>
            <a:off x="4391660" y="3386455"/>
            <a:ext cx="2984500" cy="209550"/>
          </a:xfrm>
          <a:prstGeom prst="rect">
            <a:avLst/>
          </a:prstGeom>
        </p:spPr>
      </p:pic>
      <p:sp>
        <p:nvSpPr>
          <p:cNvPr id="16" name="Text Box 15"/>
          <p:cNvSpPr txBox="true"/>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true"/>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true"/>
          <p:nvPr/>
        </p:nvSpPr>
        <p:spPr>
          <a:xfrm>
            <a:off x="175260" y="4378325"/>
            <a:ext cx="7258050" cy="9531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一般研究都假设sk迟豫完成，是能量上稳定的sk态(DMI，各向异向，交换能的竞争)[39]</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b="1" dirty="0">
                <a:solidFill>
                  <a:srgbClr val="FF0000"/>
                </a:solidFill>
                <a:latin typeface="+mj-lt"/>
                <a:ea typeface="宋体" pitchFamily="2" charset="-122"/>
              </a:rPr>
              <a:t>本文假设自旋结构已经稳定，不关注如何能量最小化以得到sk，不进行LLG方程演化。</a:t>
            </a:r>
            <a:endParaRPr lang="en-US" altLang="en-US" sz="1400" b="1" dirty="0">
              <a:solidFill>
                <a:srgbClr val="FF0000"/>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能量最小化见[39,40,41]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half-metallic也即极化P=+-1，即只有单个自旋指向的电子存在</a:t>
            </a:r>
            <a:endParaRPr lang="zh-CN" altLang="en-US" sz="1400" dirty="0">
              <a:solidFill>
                <a:schemeClr val="tx1"/>
              </a:solidFill>
              <a:latin typeface="+mj-lt"/>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505200" y="785495"/>
            <a:ext cx="3884295" cy="289179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带宽</a:t>
            </a:r>
            <a:r>
              <a:rPr lang="en-US" altLang="zh-CN" sz="1400" dirty="0">
                <a:solidFill>
                  <a:schemeClr val="tx1"/>
                </a:solidFill>
                <a:latin typeface="+mj-lt"/>
                <a:ea typeface="宋体" pitchFamily="2" charset="-122"/>
              </a:rPr>
              <a:t> [-4t - delta, 4t + delta ]</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偏压：</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解释：用从电极中注入的载流子类型（电子</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空穴）与其自旋的不同运动轨迹来理解</a:t>
            </a:r>
            <a:r>
              <a:rPr lang="en-US" altLang="zh-CN" sz="1400" dirty="0">
                <a:solidFill>
                  <a:schemeClr val="tx1"/>
                </a:solidFill>
                <a:latin typeface="+mj-lt"/>
                <a:ea typeface="宋体" pitchFamily="2" charset="-122"/>
              </a:rPr>
              <a:t> [36]</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当样品尺寸小时，量子干涉导致</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的震荡。本文样品较大，退相干强，无此现象，实际材料中也无</a:t>
            </a:r>
            <a:r>
              <a:rPr lang="en-US" altLang="zh-CN" sz="1400" dirty="0">
                <a:solidFill>
                  <a:schemeClr val="tx1"/>
                </a:solidFill>
                <a:latin typeface="+mj-lt"/>
                <a:ea typeface="宋体" pitchFamily="2" charset="-122"/>
              </a:rPr>
              <a:t> [36]</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THE</a:t>
            </a:r>
            <a:r>
              <a:rPr lang="zh-CN" altLang="en-US" sz="1400" dirty="0">
                <a:solidFill>
                  <a:schemeClr val="tx1"/>
                </a:solidFill>
                <a:latin typeface="+mj-lt"/>
                <a:ea typeface="宋体" pitchFamily="2" charset="-122"/>
              </a:rPr>
              <a:t>理论的前提是</a:t>
            </a:r>
            <a:r>
              <a:rPr lang="zh-CN" altLang="en-US" sz="1400" dirty="0">
                <a:solidFill>
                  <a:srgbClr val="FF0000"/>
                </a:solidFill>
                <a:latin typeface="+mj-lt"/>
                <a:ea typeface="宋体" pitchFamily="2" charset="-122"/>
              </a:rPr>
              <a:t>绝热近似</a:t>
            </a:r>
            <a:r>
              <a:rPr lang="zh-CN" altLang="en-US" sz="1400" dirty="0">
                <a:solidFill>
                  <a:schemeClr val="tx1"/>
                </a:solidFill>
                <a:latin typeface="+mj-lt"/>
                <a:ea typeface="宋体" pitchFamily="2" charset="-122"/>
              </a:rPr>
              <a:t>，即假设巡游自旋的指向会与局域磁矩的指向对齐</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[18,30]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如果磁结构变化剧烈，会导致</a:t>
            </a:r>
            <a:r>
              <a:rPr lang="en-US" altLang="zh-CN" sz="1400" dirty="0">
                <a:solidFill>
                  <a:schemeClr val="tx1"/>
                </a:solidFill>
                <a:latin typeface="+mj-lt"/>
                <a:ea typeface="宋体" pitchFamily="2" charset="-122"/>
              </a:rPr>
              <a:t>spin mistracking, </a:t>
            </a:r>
            <a:r>
              <a:rPr lang="zh-CN" altLang="en-US" sz="1400" dirty="0">
                <a:solidFill>
                  <a:schemeClr val="tx1"/>
                </a:solidFill>
                <a:latin typeface="+mj-lt"/>
                <a:ea typeface="宋体" pitchFamily="2" charset="-122"/>
              </a:rPr>
              <a:t>畴壁电阻，非绝热力矩</a:t>
            </a:r>
            <a:r>
              <a:rPr lang="en-US" altLang="zh-CN" sz="1400" dirty="0">
                <a:solidFill>
                  <a:schemeClr val="tx1"/>
                </a:solidFill>
                <a:latin typeface="+mj-lt"/>
                <a:ea typeface="宋体" pitchFamily="2" charset="-122"/>
              </a:rPr>
              <a:t>[47,48]</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之前的</a:t>
            </a:r>
            <a:r>
              <a:rPr lang="en-US" altLang="zh-CN" sz="1400" dirty="0">
                <a:solidFill>
                  <a:schemeClr val="tx1"/>
                </a:solidFill>
                <a:latin typeface="+mj-lt"/>
                <a:ea typeface="宋体" pitchFamily="2" charset="-122"/>
              </a:rPr>
              <a:t>p</a:t>
            </a:r>
            <a:r>
              <a:rPr lang="en-US" altLang="en-US" sz="1400" dirty="0">
                <a:solidFill>
                  <a:schemeClr val="tx1"/>
                </a:solidFill>
                <a:latin typeface="+mj-lt"/>
                <a:ea typeface="宋体" pitchFamily="2" charset="-122"/>
              </a:rPr>
              <a:t>rofile</a:t>
            </a:r>
            <a:r>
              <a:rPr lang="zh-CN" altLang="en-US" sz="1400" dirty="0">
                <a:solidFill>
                  <a:schemeClr val="tx1"/>
                </a:solidFill>
                <a:latin typeface="+mj-lt"/>
                <a:ea typeface="宋体" pitchFamily="2" charset="-122"/>
              </a:rPr>
              <a:t>满足绝热近似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结果不依赖于系统尺寸与</a:t>
            </a:r>
            <a:r>
              <a:rPr lang="en-US" altLang="zh-CN" sz="1400" dirty="0">
                <a:solidFill>
                  <a:schemeClr val="tx1"/>
                </a:solidFill>
                <a:latin typeface="+mj-lt"/>
                <a:ea typeface="宋体" pitchFamily="2" charset="-122"/>
              </a:rPr>
              <a:t>channel</a:t>
            </a:r>
            <a:r>
              <a:rPr lang="zh-CN" altLang="en-US" sz="1400" dirty="0">
                <a:solidFill>
                  <a:schemeClr val="tx1"/>
                </a:solidFill>
                <a:latin typeface="+mj-lt"/>
                <a:ea typeface="宋体" pitchFamily="2" charset="-122"/>
              </a:rPr>
              <a:t>个数</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4610" y="596900"/>
            <a:ext cx="3354070" cy="2070100"/>
          </a:xfrm>
          <a:prstGeom prst="rect">
            <a:avLst/>
          </a:prstGeom>
        </p:spPr>
      </p:pic>
      <p:pic>
        <p:nvPicPr>
          <p:cNvPr id="5" name="Picture 4" descr="/home/ligy/Pictures/1.png1"/>
          <p:cNvPicPr>
            <a:picLocks noChangeAspect="true"/>
          </p:cNvPicPr>
          <p:nvPr/>
        </p:nvPicPr>
        <p:blipFill>
          <a:blip r:embed="rId2"/>
          <a:srcRect/>
          <a:stretch>
            <a:fillRect/>
          </a:stretch>
        </p:blipFill>
        <p:spPr>
          <a:xfrm>
            <a:off x="4880610" y="1043305"/>
            <a:ext cx="1218565" cy="222250"/>
          </a:xfrm>
          <a:prstGeom prst="rect">
            <a:avLst/>
          </a:prstGeom>
        </p:spPr>
      </p:pic>
      <p:pic>
        <p:nvPicPr>
          <p:cNvPr id="6" name="Picture 5" descr="/home/ligy/Pictures/1.png1"/>
          <p:cNvPicPr>
            <a:picLocks noChangeAspect="true"/>
          </p:cNvPicPr>
          <p:nvPr/>
        </p:nvPicPr>
        <p:blipFill>
          <a:blip r:embed="rId3"/>
          <a:srcRect/>
          <a:stretch>
            <a:fillRect/>
          </a:stretch>
        </p:blipFill>
        <p:spPr>
          <a:xfrm>
            <a:off x="220980" y="2722245"/>
            <a:ext cx="2908935" cy="1770380"/>
          </a:xfrm>
          <a:prstGeom prst="rect">
            <a:avLst/>
          </a:prstGeom>
        </p:spPr>
      </p:pic>
      <p:sp>
        <p:nvSpPr>
          <p:cNvPr id="7" name="Text Box 6"/>
          <p:cNvSpPr txBox="true"/>
          <p:nvPr/>
        </p:nvSpPr>
        <p:spPr>
          <a:xfrm>
            <a:off x="1227455" y="3060700"/>
            <a:ext cx="1816100" cy="521970"/>
          </a:xfrm>
          <a:prstGeom prst="rect">
            <a:avLst/>
          </a:prstGeom>
          <a:noFill/>
        </p:spPr>
        <p:txBody>
          <a:bodyPr wrap="square" rtlCol="0">
            <a:spAutoFit/>
          </a:bodyPr>
          <a:p>
            <a:r>
              <a:rPr lang="zh-CN" altLang="en-US" sz="1400">
                <a:solidFill>
                  <a:srgbClr val="FF0000"/>
                </a:solidFill>
                <a:ea typeface="宋体" charset="0"/>
              </a:rPr>
              <a:t>检查之前的</a:t>
            </a:r>
            <a:r>
              <a:rPr lang="en-US" altLang="zh-CN" sz="1400">
                <a:solidFill>
                  <a:srgbClr val="FF0000"/>
                </a:solidFill>
                <a:ea typeface="宋体" charset="0"/>
              </a:rPr>
              <a:t>sk</a:t>
            </a:r>
            <a:r>
              <a:rPr lang="en-US" altLang="en-US" sz="1400">
                <a:solidFill>
                  <a:srgbClr val="FF0000"/>
                </a:solidFill>
                <a:ea typeface="宋体" charset="0"/>
              </a:rPr>
              <a:t> profile</a:t>
            </a:r>
            <a:r>
              <a:rPr lang="zh-CN" altLang="en-US" sz="1400">
                <a:solidFill>
                  <a:srgbClr val="FF0000"/>
                </a:solidFill>
                <a:ea typeface="宋体" charset="0"/>
              </a:rPr>
              <a:t>是不是满足绝热近似</a:t>
            </a:r>
            <a:endParaRPr lang="zh-CN" altLang="en-US" sz="1400">
              <a:solidFill>
                <a:srgbClr val="FF0000"/>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2823210" y="5005705"/>
            <a:ext cx="1142365" cy="396240"/>
          </a:xfrm>
          <a:prstGeom prst="rect">
            <a:avLst/>
          </a:prstGeom>
        </p:spPr>
      </p:pic>
      <p:pic>
        <p:nvPicPr>
          <p:cNvPr id="9" name="Picture 8" descr="1"/>
          <p:cNvPicPr>
            <a:picLocks noChangeAspect="true"/>
          </p:cNvPicPr>
          <p:nvPr/>
        </p:nvPicPr>
        <p:blipFill>
          <a:blip r:embed="rId5"/>
          <a:stretch>
            <a:fillRect/>
          </a:stretch>
        </p:blipFill>
        <p:spPr>
          <a:xfrm>
            <a:off x="3965575" y="3677285"/>
            <a:ext cx="3150235" cy="1781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443605" y="1155700"/>
            <a:ext cx="4088130" cy="1814830"/>
          </a:xfrm>
          <a:prstGeom prst="rect">
            <a:avLst/>
          </a:prstGeom>
          <a:noFill/>
        </p:spPr>
        <p:txBody>
          <a:bodyPr wrap="squar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角与中心区</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的个数成正比</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目前无杂质的情况下，假设是</a:t>
            </a:r>
            <a:r>
              <a:rPr lang="zh-CN" altLang="en-US" sz="1400" dirty="0">
                <a:solidFill>
                  <a:srgbClr val="FF0000"/>
                </a:solidFill>
                <a:latin typeface="+mj-lt"/>
                <a:ea typeface="宋体" pitchFamily="2" charset="-122"/>
              </a:rPr>
              <a:t>弹道输运</a:t>
            </a:r>
            <a:endParaRPr lang="zh-CN" altLang="en-US" sz="1400" dirty="0">
              <a:solidFill>
                <a:srgbClr val="FF0000"/>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杂质的动量散射对任何磁结构中的自旋输运都是有害的</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a:t>
            </a:r>
            <a:r>
              <a:rPr lang="en-US" altLang="zh-CN" sz="1400" dirty="0">
                <a:solidFill>
                  <a:schemeClr val="tx1"/>
                </a:solidFill>
                <a:latin typeface="+mj-lt"/>
                <a:ea typeface="宋体" pitchFamily="2" charset="-122"/>
              </a:rPr>
              <a:t>49,50</a:t>
            </a:r>
            <a:r>
              <a:rPr lang="en-US" altLang="en-US" sz="1400" dirty="0">
                <a:solidFill>
                  <a:schemeClr val="tx1"/>
                </a:solidFill>
                <a:latin typeface="+mj-lt"/>
                <a:ea typeface="宋体" pitchFamily="2" charset="-122"/>
              </a:rPr>
              <a:t>]</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latin typeface="+mj-lt"/>
                <a:ea typeface="宋体" pitchFamily="2" charset="-122"/>
                <a:sym typeface="+mn-ea"/>
              </a:rPr>
              <a:t>研究杂质对</a:t>
            </a:r>
            <a:r>
              <a:rPr lang="en-US" altLang="zh-CN" sz="1400" dirty="0">
                <a:latin typeface="+mj-lt"/>
                <a:ea typeface="宋体" pitchFamily="2" charset="-122"/>
                <a:sym typeface="+mn-ea"/>
              </a:rPr>
              <a:t>T(S)HE</a:t>
            </a:r>
            <a:r>
              <a:rPr lang="zh-CN" altLang="en-US" sz="1400" dirty="0">
                <a:latin typeface="+mj-lt"/>
                <a:ea typeface="宋体" pitchFamily="2" charset="-122"/>
                <a:sym typeface="+mn-ea"/>
              </a:rPr>
              <a:t>影响时，中心区放一个</a:t>
            </a:r>
            <a:r>
              <a:rPr lang="en-US" altLang="zh-CN" sz="1400" dirty="0">
                <a:latin typeface="+mj-lt"/>
                <a:ea typeface="宋体" pitchFamily="2" charset="-122"/>
                <a:sym typeface="+mn-ea"/>
              </a:rPr>
              <a:t>sk</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无序：</a:t>
            </a:r>
            <a:r>
              <a:rPr lang="en-US" altLang="zh-CN" sz="1400" dirty="0">
                <a:latin typeface="+mj-lt"/>
                <a:ea typeface="宋体" pitchFamily="2" charset="-122"/>
                <a:sym typeface="+mn-ea"/>
              </a:rPr>
              <a:t>on-site</a:t>
            </a:r>
            <a:r>
              <a:rPr lang="en-US" altLang="en-US" sz="1400" dirty="0">
                <a:latin typeface="+mj-lt"/>
                <a:ea typeface="宋体" pitchFamily="2" charset="-122"/>
                <a:sym typeface="+mn-ea"/>
              </a:rPr>
              <a:t> potential</a:t>
            </a:r>
            <a:r>
              <a:rPr lang="zh-CN" altLang="en-US" sz="1400" dirty="0">
                <a:latin typeface="+mj-lt"/>
                <a:ea typeface="宋体" pitchFamily="2" charset="-122"/>
                <a:sym typeface="+mn-ea"/>
              </a:rPr>
              <a:t>是正态分布的随机数</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弱无序使</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信号变光滑，并明显抑制</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样品电导的半经验公式：</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3975" y="509905"/>
            <a:ext cx="3225800" cy="896620"/>
          </a:xfrm>
          <a:prstGeom prst="rect">
            <a:avLst/>
          </a:prstGeom>
        </p:spPr>
      </p:pic>
      <p:pic>
        <p:nvPicPr>
          <p:cNvPr id="5" name="Picture 4" descr="/home/ligy/Pictures/1.png1"/>
          <p:cNvPicPr>
            <a:picLocks noChangeAspect="true"/>
          </p:cNvPicPr>
          <p:nvPr/>
        </p:nvPicPr>
        <p:blipFill>
          <a:blip r:embed="rId2"/>
          <a:srcRect/>
          <a:stretch>
            <a:fillRect/>
          </a:stretch>
        </p:blipFill>
        <p:spPr>
          <a:xfrm>
            <a:off x="4453890" y="2970530"/>
            <a:ext cx="1338580" cy="444500"/>
          </a:xfrm>
          <a:prstGeom prst="rect">
            <a:avLst/>
          </a:prstGeom>
        </p:spPr>
      </p:pic>
      <p:pic>
        <p:nvPicPr>
          <p:cNvPr id="6" name="Picture 5" descr="/home/ligy/Pictures/1.png1"/>
          <p:cNvPicPr>
            <a:picLocks noChangeAspect="true"/>
          </p:cNvPicPr>
          <p:nvPr/>
        </p:nvPicPr>
        <p:blipFill>
          <a:blip r:embed="rId3"/>
          <a:srcRect/>
          <a:stretch>
            <a:fillRect/>
          </a:stretch>
        </p:blipFill>
        <p:spPr>
          <a:xfrm>
            <a:off x="144145" y="1516380"/>
            <a:ext cx="2747645" cy="1741805"/>
          </a:xfrm>
          <a:prstGeom prst="rect">
            <a:avLst/>
          </a:prstGeom>
        </p:spPr>
      </p:pic>
      <p:sp>
        <p:nvSpPr>
          <p:cNvPr id="7" name="Text Box 6"/>
          <p:cNvSpPr txBox="true"/>
          <p:nvPr/>
        </p:nvSpPr>
        <p:spPr>
          <a:xfrm>
            <a:off x="3693160" y="3909060"/>
            <a:ext cx="3745865" cy="1599565"/>
          </a:xfrm>
          <a:prstGeom prst="rect">
            <a:avLst/>
          </a:prstGeom>
          <a:noFill/>
        </p:spPr>
        <p:txBody>
          <a:bodyPr wrap="square" rtlCol="0">
            <a:spAutoFit/>
          </a:bodyPr>
          <a:p>
            <a:r>
              <a:rPr lang="en-US" altLang="zh-CN" sz="1400">
                <a:solidFill>
                  <a:schemeClr val="tx1"/>
                </a:solidFill>
                <a:ea typeface="宋体" charset="0"/>
              </a:rPr>
              <a:t>N</a:t>
            </a:r>
            <a:r>
              <a:rPr lang="zh-CN" altLang="en-US" sz="1400">
                <a:solidFill>
                  <a:schemeClr val="tx1"/>
                </a:solidFill>
                <a:ea typeface="宋体" charset="0"/>
              </a:rPr>
              <a:t>是</a:t>
            </a:r>
            <a:r>
              <a:rPr lang="en-US" altLang="zh-CN" sz="1400">
                <a:solidFill>
                  <a:schemeClr val="tx1"/>
                </a:solidFill>
                <a:ea typeface="宋体" charset="0"/>
              </a:rPr>
              <a:t>channel</a:t>
            </a:r>
            <a:r>
              <a:rPr lang="zh-CN" altLang="en-US" sz="1400">
                <a:solidFill>
                  <a:schemeClr val="tx1"/>
                </a:solidFill>
                <a:ea typeface="宋体" charset="0"/>
              </a:rPr>
              <a:t>个数，得电阻反比于样品长度，系数为平均自由程，得：局域化效应可忽略</a:t>
            </a:r>
            <a:endParaRPr lang="zh-CN" altLang="en-US" sz="1400">
              <a:solidFill>
                <a:schemeClr val="tx1"/>
              </a:solidFill>
              <a:ea typeface="宋体" charset="0"/>
            </a:endParaRPr>
          </a:p>
          <a:p>
            <a:pPr marL="285750" indent="-285750">
              <a:buFont typeface="Arial" panose="02080604020202020204" pitchFamily="34" charset="0"/>
              <a:buChar char="•"/>
            </a:pPr>
            <a:r>
              <a:rPr lang="en-US" altLang="zh-CN" sz="1400">
                <a:solidFill>
                  <a:schemeClr val="tx1"/>
                </a:solidFill>
                <a:ea typeface="宋体" charset="0"/>
              </a:rPr>
              <a:t>T(S)HE</a:t>
            </a:r>
            <a:r>
              <a:rPr lang="zh-CN" altLang="en-US" sz="1400">
                <a:solidFill>
                  <a:schemeClr val="tx1"/>
                </a:solidFill>
                <a:ea typeface="宋体" charset="0"/>
              </a:rPr>
              <a:t>对无序很敏感</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中心区只有一个</a:t>
            </a:r>
            <a:r>
              <a:rPr lang="en-US" altLang="zh-CN" sz="1400">
                <a:solidFill>
                  <a:schemeClr val="tx1"/>
                </a:solidFill>
                <a:ea typeface="宋体" charset="0"/>
              </a:rPr>
              <a:t>sk</a:t>
            </a:r>
            <a:r>
              <a:rPr lang="zh-CN" altLang="en-US" sz="1400">
                <a:solidFill>
                  <a:schemeClr val="tx1"/>
                </a:solidFill>
                <a:ea typeface="宋体" charset="0"/>
              </a:rPr>
              <a:t>与多个</a:t>
            </a:r>
            <a:r>
              <a:rPr lang="en-US" altLang="zh-CN" sz="1400">
                <a:solidFill>
                  <a:schemeClr val="tx1"/>
                </a:solidFill>
                <a:ea typeface="宋体" charset="0"/>
              </a:rPr>
              <a:t>sk</a:t>
            </a:r>
            <a:r>
              <a:rPr lang="zh-CN" altLang="en-US" sz="1400">
                <a:solidFill>
                  <a:schemeClr val="tx1"/>
                </a:solidFill>
                <a:ea typeface="宋体" charset="0"/>
              </a:rPr>
              <a:t>，对无序敏感程序相同</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上述结果均为零温，有限温实验上依然有观测到</a:t>
            </a:r>
            <a:r>
              <a:rPr lang="en-US" altLang="zh-CN" sz="1400">
                <a:solidFill>
                  <a:schemeClr val="tx1"/>
                </a:solidFill>
                <a:ea typeface="宋体" charset="0"/>
              </a:rPr>
              <a:t>THE</a:t>
            </a:r>
            <a:endParaRPr lang="en-US" altLang="zh-CN" sz="1400">
              <a:solidFill>
                <a:schemeClr val="tx1"/>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4542790" y="3550285"/>
            <a:ext cx="1022350" cy="227965"/>
          </a:xfrm>
          <a:prstGeom prst="rect">
            <a:avLst/>
          </a:prstGeom>
        </p:spPr>
      </p:pic>
      <p:pic>
        <p:nvPicPr>
          <p:cNvPr id="9" name="Picture 8" descr="/home/ligy/Pictures/1.png1"/>
          <p:cNvPicPr>
            <a:picLocks noChangeAspect="true"/>
          </p:cNvPicPr>
          <p:nvPr/>
        </p:nvPicPr>
        <p:blipFill>
          <a:blip r:embed="rId5"/>
          <a:srcRect/>
          <a:stretch>
            <a:fillRect/>
          </a:stretch>
        </p:blipFill>
        <p:spPr>
          <a:xfrm>
            <a:off x="153670" y="3345815"/>
            <a:ext cx="2738120" cy="2236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宋体" pitchFamily="2" charset="-122"/>
              </a:rPr>
              <a:t>可以导致一个有限大小的</a:t>
            </a:r>
            <a:r>
              <a:rPr lang="en-US" altLang="zh-CN" sz="1600" dirty="0">
                <a:ea typeface="宋体" pitchFamily="2" charset="-122"/>
              </a:rPr>
              <a:t>magnon</a:t>
            </a:r>
            <a:r>
              <a:rPr lang="zh-CN" altLang="en-US" sz="1600" dirty="0">
                <a:ea typeface="宋体" pitchFamily="2" charset="-122"/>
              </a:rPr>
              <a:t>流动速度，叠加到由</a:t>
            </a:r>
            <a:r>
              <a:rPr lang="zh-CN" altLang="en-US" sz="1600" b="1" dirty="0">
                <a:solidFill>
                  <a:srgbClr val="FF0000"/>
                </a:solidFill>
                <a:ea typeface="宋体" pitchFamily="2" charset="-122"/>
              </a:rPr>
              <a:t>非相干</a:t>
            </a:r>
            <a:r>
              <a:rPr lang="en-US" altLang="zh-CN" sz="1600" dirty="0">
                <a:ea typeface="宋体" pitchFamily="2" charset="-122"/>
              </a:rPr>
              <a:t>magnon</a:t>
            </a:r>
            <a:r>
              <a:rPr lang="zh-CN" altLang="en-US" sz="1600" dirty="0">
                <a:ea typeface="宋体" pitchFamily="2" charset="-122"/>
              </a:rPr>
              <a:t>导致</a:t>
            </a:r>
            <a:endParaRPr lang="zh-CN" altLang="en-US" sz="1600" dirty="0">
              <a:ea typeface="宋体" pitchFamily="2" charset="-122"/>
            </a:endParaRPr>
          </a:p>
          <a:p>
            <a:r>
              <a:rPr lang="zh-CN" altLang="en-US" sz="1600" dirty="0">
                <a:ea typeface="宋体" pitchFamily="2" charset="-122"/>
              </a:rPr>
              <a:t>的</a:t>
            </a:r>
            <a:r>
              <a:rPr lang="zh-CN" altLang="en-US" sz="1600" b="1" dirty="0">
                <a:solidFill>
                  <a:srgbClr val="FF0000"/>
                </a:solidFill>
                <a:ea typeface="宋体" pitchFamily="2" charset="-122"/>
              </a:rPr>
              <a:t>扩散自旋输运</a:t>
            </a:r>
            <a:r>
              <a:rPr lang="zh-CN" altLang="en-US" sz="1600" dirty="0">
                <a:ea typeface="宋体" pitchFamily="2" charset="-122"/>
              </a:rPr>
              <a:t>上。</a:t>
            </a:r>
            <a:endParaRPr lang="zh-CN" altLang="en-US" sz="1600" dirty="0">
              <a:ea typeface="宋体" pitchFamily="2" charset="-122"/>
            </a:endParaRPr>
          </a:p>
        </p:txBody>
      </p:sp>
      <p:sp>
        <p:nvSpPr>
          <p:cNvPr id="17" name="文本框 16"/>
          <p:cNvSpPr txBox="true"/>
          <p:nvPr/>
        </p:nvSpPr>
        <p:spPr>
          <a:xfrm>
            <a:off x="2037232" y="92911"/>
            <a:ext cx="2621280" cy="460375"/>
          </a:xfrm>
          <a:prstGeom prst="rect">
            <a:avLst/>
          </a:prstGeom>
          <a:noFill/>
        </p:spPr>
        <p:txBody>
          <a:bodyPr wrap="none" rtlCol="0">
            <a:spAutoFit/>
          </a:bodyPr>
          <a:lstStyle/>
          <a:p>
            <a:r>
              <a:rPr lang="zh-CN" altLang="en-US" sz="2400" dirty="0">
                <a:latin typeface="+mj-lt"/>
                <a:ea typeface="宋体" pitchFamily="2" charset="-122"/>
              </a:rPr>
              <a:t>什么是扩散输运？</a:t>
            </a:r>
            <a:endParaRPr lang="zh-CN" altLang="en-US" sz="2400" dirty="0">
              <a:latin typeface="+mj-lt"/>
              <a:ea typeface="宋体"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04" y="3612811"/>
            <a:ext cx="3518437" cy="1443315"/>
          </a:xfrm>
          <a:prstGeom prst="rect">
            <a:avLst/>
          </a:prstGeom>
        </p:spPr>
      </p:pic>
      <p:sp>
        <p:nvSpPr>
          <p:cNvPr id="14" name="文本框 13"/>
          <p:cNvSpPr txBox="true"/>
          <p:nvPr/>
        </p:nvSpPr>
        <p:spPr>
          <a:xfrm>
            <a:off x="1572474" y="-4165"/>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160" y="546164"/>
            <a:ext cx="7056755"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144" y="83262"/>
            <a:ext cx="594979"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true"/>
          </p:cNvPicPr>
          <p:nvPr/>
        </p:nvPicPr>
        <p:blipFill>
          <a:blip r:embed="rId3"/>
          <a:stretch>
            <a:fillRect/>
          </a:stretch>
        </p:blipFill>
        <p:spPr>
          <a:xfrm>
            <a:off x="335376" y="2212992"/>
            <a:ext cx="2620571" cy="1906852"/>
          </a:xfrm>
          <a:prstGeom prst="rect">
            <a:avLst/>
          </a:prstGeom>
        </p:spPr>
      </p:pic>
      <p:sp>
        <p:nvSpPr>
          <p:cNvPr id="7" name="Text Box 6"/>
          <p:cNvSpPr txBox="true"/>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true"/>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5041" y="4171277"/>
            <a:ext cx="3709566"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小外加驱动时pin，驱动大时回到理想的没有pin的运动情况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true">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04" y="2538739"/>
            <a:ext cx="3202850" cy="737235"/>
          </a:xfrm>
          <a:prstGeom prst="rect">
            <a:avLst/>
          </a:prstGeom>
          <a:noFill/>
        </p:spPr>
        <p:txBody>
          <a:bodyPr wrap="square" rtlCol="0">
            <a:spAutoFit/>
          </a:bodyPr>
          <a:p>
            <a:r>
              <a:rPr lang="zh-CN" altLang="en-US" sz="1400">
                <a:ea typeface="宋体" pitchFamily="2" charset="-122"/>
              </a:rPr>
              <a:t>两种自旋力矩驱动机制：</a:t>
            </a:r>
            <a:endParaRPr lang="zh-CN" altLang="en-US" sz="1400">
              <a:ea typeface="宋体" pitchFamily="2" charset="-122"/>
            </a:endParaRPr>
          </a:p>
          <a:p>
            <a:r>
              <a:rPr lang="en-US" altLang="en-US" sz="1400"/>
              <a:t>1.电流产生的自旋霍尔力矩 </a:t>
            </a:r>
            <a:endParaRPr lang="en-US" altLang="en-US" sz="1400"/>
          </a:p>
          <a:p>
            <a:r>
              <a:rPr lang="en-US" altLang="en-US" sz="1400"/>
              <a:t>2. </a:t>
            </a:r>
            <a:r>
              <a:rPr lang="zh-CN" altLang="en-US" sz="1400">
                <a:ea typeface="宋体" pitchFamily="2" charset="-122"/>
                <a:sym typeface="+mn-ea"/>
              </a:rPr>
              <a:t>面内自旋极化电流产生的自旋力矩</a:t>
            </a:r>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en-US" altLang="zh-CN" sz="1400">
                <a:solidFill>
                  <a:schemeClr val="tx1"/>
                </a:solidFill>
                <a:ea typeface="宋体" pitchFamily="2" charset="-122"/>
              </a:rPr>
              <a:t>+</a:t>
            </a:r>
            <a:r>
              <a:rPr lang="zh-CN" altLang="en-US" sz="1400">
                <a:solidFill>
                  <a:schemeClr val="tx1"/>
                </a:solidFill>
                <a:ea typeface="宋体" pitchFamily="2" charset="-122"/>
              </a:rPr>
              <a:t>非绝热项</a:t>
            </a:r>
            <a:r>
              <a:rPr lang="en-US" altLang="zh-CN" sz="1400">
                <a:solidFill>
                  <a:schemeClr val="tx1"/>
                </a:solidFill>
                <a:ea typeface="宋体" pitchFamily="2" charset="-122"/>
              </a:rPr>
              <a:t>beta</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本文忽略</a:t>
            </a:r>
            <a:r>
              <a:rPr lang="en-US" altLang="zh-CN" sz="1400">
                <a:solidFill>
                  <a:schemeClr val="tx1"/>
                </a:solidFill>
                <a:ea typeface="宋体" pitchFamily="2" charset="-122"/>
              </a:rPr>
              <a:t>beta</a:t>
            </a:r>
            <a:r>
              <a:rPr lang="zh-CN" altLang="en-US"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结论与外加驱动为</a:t>
            </a:r>
            <a:r>
              <a:rPr lang="en-US" altLang="en-US" sz="1400">
                <a:sym typeface="+mn-ea"/>
              </a:rPr>
              <a:t>自旋霍尔力矩</a:t>
            </a:r>
            <a:r>
              <a:rPr lang="zh-CN" altLang="en-US" sz="1400">
                <a:ea typeface="宋体" pitchFamily="2" charset="-122"/>
                <a:sym typeface="+mn-ea"/>
              </a:rPr>
              <a:t>时相似</a:t>
            </a:r>
            <a:endParaRPr lang="zh-CN" altLang="en-US" sz="1400">
              <a:solidFill>
                <a:schemeClr val="tx1"/>
              </a:solidFill>
              <a:ea typeface="宋体" pitchFamily="2" charset="-122"/>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en-US" altLang="zh-CN" sz="1400">
                <a:solidFill>
                  <a:schemeClr val="tx1"/>
                </a:solidFill>
                <a:ea typeface="宋体" pitchFamily="2" charset="-122"/>
              </a:rPr>
              <a:t>pin</a:t>
            </a:r>
            <a:r>
              <a:rPr lang="zh-CN" altLang="en-US" sz="1400">
                <a:solidFill>
                  <a:schemeClr val="tx1"/>
                </a:solidFill>
                <a:ea typeface="宋体" pitchFamily="2" charset="-122"/>
              </a:rPr>
              <a:t>，轨迹有螺旋</a:t>
            </a:r>
            <a:r>
              <a:rPr lang="en-US" altLang="zh-CN" sz="1400">
                <a:solidFill>
                  <a:schemeClr val="tx1"/>
                </a:solidFill>
                <a:ea typeface="宋体" pitchFamily="2" charset="-122"/>
              </a:rPr>
              <a:t>(sk</a:t>
            </a:r>
            <a:r>
              <a:rPr lang="zh-CN" altLang="en-US" sz="1400">
                <a:solidFill>
                  <a:schemeClr val="tx1"/>
                </a:solidFill>
                <a:ea typeface="宋体" pitchFamily="2" charset="-122"/>
              </a:rPr>
              <a:t>属性</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a:t>
            </a:r>
            <a:r>
              <a:rPr lang="zh-CN" altLang="en-US"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运动时偏转角度不同</a:t>
            </a:r>
            <a:r>
              <a:rPr lang="en-US" altLang="zh-CN" sz="1400">
                <a:solidFill>
                  <a:schemeClr val="tx1"/>
                </a:solidFill>
                <a:ea typeface="宋体" pitchFamily="2" charset="-122"/>
              </a:rPr>
              <a:t>)</a:t>
            </a:r>
            <a:endParaRPr lang="en-US"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pitchFamily="2" charset="-122"/>
              </a:rPr>
              <a:t>2. </a:t>
            </a:r>
            <a:r>
              <a:rPr lang="zh-CN" altLang="en-US" sz="1400">
                <a:ea typeface="宋体" pitchFamily="2" charset="-122"/>
              </a:rPr>
              <a:t>面内自旋极化电流产生的自旋力矩</a:t>
            </a:r>
            <a:endParaRPr lang="zh-CN" altLang="en-US" sz="1400">
              <a:ea typeface="宋体" pitchFamily="2" charset="-122"/>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pitchFamily="2" charset="-122"/>
              </a:rPr>
              <a:t>无序下，不同电流密度产生的自旋</a:t>
            </a:r>
            <a:r>
              <a:rPr lang="en-US" altLang="zh-CN" sz="1400">
                <a:ea typeface="宋体" pitchFamily="2" charset="-122"/>
              </a:rPr>
              <a:t>Hall</a:t>
            </a:r>
            <a:r>
              <a:rPr lang="zh-CN" altLang="en-US" sz="1400">
                <a:ea typeface="宋体" pitchFamily="2" charset="-122"/>
              </a:rPr>
              <a:t>力矩驱动的</a:t>
            </a:r>
            <a:r>
              <a:rPr lang="en-US" altLang="zh-CN" sz="1400">
                <a:ea typeface="宋体" pitchFamily="2" charset="-122"/>
              </a:rPr>
              <a:t>sk</a:t>
            </a:r>
            <a:r>
              <a:rPr lang="zh-CN" altLang="en-US" sz="1400">
                <a:ea typeface="宋体" pitchFamily="2" charset="-122"/>
              </a:rPr>
              <a:t>轨迹</a:t>
            </a:r>
            <a:endParaRPr lang="zh-CN" altLang="en-US" sz="1400">
              <a:ea typeface="宋体" pitchFamily="2" charset="-122"/>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pitchFamily="2" charset="-122"/>
              </a:rPr>
              <a:t>电流密度</a:t>
            </a:r>
            <a:endParaRPr lang="zh-CN" altLang="en-US" sz="1200" b="1">
              <a:solidFill>
                <a:srgbClr val="FF0000"/>
              </a:solidFill>
              <a:ea typeface="宋体" pitchFamily="2" charset="-122"/>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pitchFamily="2" charset="-122"/>
              </a:rPr>
              <a:t>大电流密度</a:t>
            </a:r>
            <a:endParaRPr lang="zh-CN" altLang="en-US" sz="1200" b="1">
              <a:solidFill>
                <a:srgbClr val="FF0000"/>
              </a:solidFill>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05382" y="63701"/>
            <a:ext cx="5149850" cy="398780"/>
          </a:xfrm>
          <a:prstGeom prst="rect">
            <a:avLst/>
          </a:prstGeom>
          <a:noFill/>
        </p:spPr>
        <p:txBody>
          <a:bodyPr wrap="none" rtlCol="0">
            <a:spAutoFit/>
          </a:bodyPr>
          <a:p>
            <a:r>
              <a:rPr lang="zh-CN" altLang="en-US" sz="2000" dirty="0">
                <a:latin typeface="+mj-lt"/>
                <a:ea typeface="宋体" pitchFamily="2" charset="-122"/>
              </a:rPr>
              <a:t>磁畴边界扭曲的</a:t>
            </a:r>
            <a:r>
              <a:rPr lang="en-US" altLang="zh-CN" sz="2000" dirty="0">
                <a:latin typeface="+mj-lt"/>
                <a:ea typeface="宋体" pitchFamily="2" charset="-122"/>
              </a:rPr>
              <a:t>skyrmion</a:t>
            </a:r>
            <a:r>
              <a:rPr lang="zh-CN" altLang="en-US" sz="2000" dirty="0">
                <a:latin typeface="+mj-lt"/>
                <a:ea typeface="宋体" pitchFamily="2" charset="-122"/>
              </a:rPr>
              <a:t>及</a:t>
            </a:r>
            <a:r>
              <a:rPr lang="en-US" altLang="zh-CN" sz="2000" dirty="0">
                <a:latin typeface="+mj-lt"/>
                <a:ea typeface="宋体" pitchFamily="2" charset="-122"/>
              </a:rPr>
              <a:t>skyrmion</a:t>
            </a:r>
            <a:r>
              <a:rPr lang="zh-CN" altLang="en-US" sz="2000" dirty="0">
                <a:latin typeface="+mj-lt"/>
                <a:ea typeface="宋体" pitchFamily="2" charset="-122"/>
              </a:rPr>
              <a:t>成像方法</a:t>
            </a:r>
            <a:endParaRPr lang="zh-CN" altLang="en-US" sz="2000" dirty="0">
              <a:latin typeface="+mj-lt"/>
              <a:ea typeface="宋体" pitchFamily="2" charset="-122"/>
            </a:endParaRPr>
          </a:p>
        </p:txBody>
      </p:sp>
      <p:sp>
        <p:nvSpPr>
          <p:cNvPr id="4" name="Text Box 3"/>
          <p:cNvSpPr txBox="true"/>
          <p:nvPr/>
        </p:nvSpPr>
        <p:spPr>
          <a:xfrm>
            <a:off x="289560" y="1045845"/>
            <a:ext cx="205867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无量纲的</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2367280" y="1567815"/>
            <a:ext cx="3110230" cy="288290"/>
          </a:xfrm>
          <a:prstGeom prst="rect">
            <a:avLst/>
          </a:prstGeom>
        </p:spPr>
      </p:pic>
      <p:sp>
        <p:nvSpPr>
          <p:cNvPr id="13" name="Text Box 12"/>
          <p:cNvSpPr txBox="true"/>
          <p:nvPr/>
        </p:nvSpPr>
        <p:spPr>
          <a:xfrm>
            <a:off x="874395" y="1597660"/>
            <a:ext cx="1189990" cy="306705"/>
          </a:xfrm>
          <a:prstGeom prst="rect">
            <a:avLst/>
          </a:prstGeom>
          <a:noFill/>
        </p:spPr>
        <p:txBody>
          <a:bodyPr wrap="none" rtlCol="0">
            <a:spAutoFit/>
          </a:bodyPr>
          <a:p>
            <a:r>
              <a:rPr lang="zh-CN" sz="1400">
                <a:ea typeface="宋体" pitchFamily="2" charset="-122"/>
              </a:rPr>
              <a:t>面内电流</a:t>
            </a:r>
            <a:r>
              <a:rPr lang="en-US" altLang="zh-CN" sz="1400">
                <a:ea typeface="宋体" pitchFamily="2" charset="-122"/>
              </a:rPr>
              <a:t>[49]</a:t>
            </a:r>
            <a:endParaRPr lang="en-US" altLang="zh-CN"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true"/>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true"/>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true"/>
          </p:cNvPicPr>
          <p:nvPr/>
        </p:nvPicPr>
        <p:blipFill>
          <a:blip r:embed="rId5"/>
          <a:srcRect/>
          <a:stretch>
            <a:fillRect/>
          </a:stretch>
        </p:blipFill>
        <p:spPr>
          <a:xfrm>
            <a:off x="1541780" y="3056255"/>
            <a:ext cx="4104005" cy="488315"/>
          </a:xfrm>
          <a:prstGeom prst="rect">
            <a:avLst/>
          </a:prstGeom>
        </p:spPr>
      </p:pic>
      <p:sp>
        <p:nvSpPr>
          <p:cNvPr id="7" name="Text Box 6"/>
          <p:cNvSpPr txBox="true"/>
          <p:nvPr/>
        </p:nvSpPr>
        <p:spPr>
          <a:xfrm>
            <a:off x="874395" y="2496185"/>
            <a:ext cx="1545590" cy="306705"/>
          </a:xfrm>
          <a:prstGeom prst="rect">
            <a:avLst/>
          </a:prstGeom>
          <a:noFill/>
        </p:spPr>
        <p:txBody>
          <a:bodyPr wrap="none" rtlCol="0">
            <a:spAutoFit/>
          </a:bodyPr>
          <a:p>
            <a:r>
              <a:rPr lang="zh-CN" sz="1400">
                <a:ea typeface="宋体" pitchFamily="2" charset="-122"/>
              </a:rPr>
              <a:t>垂直面的电流</a:t>
            </a:r>
            <a:r>
              <a:rPr lang="en-US" altLang="zh-CN" sz="1400">
                <a:ea typeface="宋体" pitchFamily="2" charset="-122"/>
              </a:rPr>
              <a:t>[50]</a:t>
            </a:r>
            <a:endParaRPr lang="en-US" altLang="zh-CN" sz="1400">
              <a:ea typeface="宋体" pitchFamily="2" charset="-122"/>
            </a:endParaRPr>
          </a:p>
        </p:txBody>
      </p:sp>
      <p:sp>
        <p:nvSpPr>
          <p:cNvPr id="10" name="Text Box 9"/>
          <p:cNvSpPr txBox="true"/>
          <p:nvPr/>
        </p:nvSpPr>
        <p:spPr>
          <a:xfrm>
            <a:off x="289560" y="3147060"/>
            <a:ext cx="982345"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SOT</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622702" y="64336"/>
            <a:ext cx="2232660" cy="460375"/>
          </a:xfrm>
          <a:prstGeom prst="rect">
            <a:avLst/>
          </a:prstGeom>
          <a:noFill/>
        </p:spPr>
        <p:txBody>
          <a:bodyPr wrap="none" rtlCol="0">
            <a:spAutoFit/>
          </a:bodyPr>
          <a:p>
            <a:pPr indent="0" algn="l">
              <a:buFont typeface="Arial" panose="02080604020202020204" pitchFamily="34" charset="0"/>
              <a:buNone/>
            </a:pPr>
            <a:r>
              <a:rPr lang="en-US" altLang="en-US" sz="2400" dirty="0">
                <a:latin typeface="+mj-lt"/>
                <a:ea typeface="宋体" pitchFamily="2" charset="-122"/>
                <a:sym typeface="+mn-ea"/>
              </a:rPr>
              <a:t>Thiele方程推导</a:t>
            </a:r>
            <a:endParaRPr lang="en-US" altLang="en-US" sz="2400" dirty="0">
              <a:latin typeface="+mj-lt"/>
              <a:ea typeface="宋体" pitchFamily="2" charset="-122"/>
              <a:sym typeface="+mn-ea"/>
            </a:endParaRPr>
          </a:p>
        </p:txBody>
      </p:sp>
      <p:pic>
        <p:nvPicPr>
          <p:cNvPr id="3" name="Picture 2" descr="1"/>
          <p:cNvPicPr>
            <a:picLocks noChangeAspect="true"/>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true"/>
          </p:cNvPicPr>
          <p:nvPr/>
        </p:nvPicPr>
        <p:blipFill>
          <a:blip r:embed="rId2"/>
          <a:stretch>
            <a:fillRect/>
          </a:stretch>
        </p:blipFill>
        <p:spPr>
          <a:xfrm>
            <a:off x="1261110" y="528955"/>
            <a:ext cx="4651375" cy="2538730"/>
          </a:xfrm>
          <a:prstGeom prst="rect">
            <a:avLst/>
          </a:prstGeom>
        </p:spPr>
      </p:pic>
      <p:pic>
        <p:nvPicPr>
          <p:cNvPr id="2" name="Picture 1" descr="1"/>
          <p:cNvPicPr>
            <a:picLocks noChangeAspect="true"/>
          </p:cNvPicPr>
          <p:nvPr/>
        </p:nvPicPr>
        <p:blipFill>
          <a:blip r:embed="rId3"/>
          <a:stretch>
            <a:fillRect/>
          </a:stretch>
        </p:blipFill>
        <p:spPr>
          <a:xfrm>
            <a:off x="5347335" y="528955"/>
            <a:ext cx="2089150" cy="6083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宋体" pitchFamily="2" charset="-122"/>
              </a:rPr>
              <a:t>长程跳跃作用</a:t>
            </a:r>
            <a:r>
              <a:rPr lang="zh-CN" altLang="en-US" sz="2000" dirty="0">
                <a:latin typeface="+mj-lt"/>
                <a:ea typeface="宋体" pitchFamily="2" charset="-122"/>
              </a:rPr>
              <a:t>下</a:t>
            </a:r>
            <a:r>
              <a:rPr lang="zh-CN" altLang="en-US" sz="2000" dirty="0">
                <a:solidFill>
                  <a:srgbClr val="FF0000"/>
                </a:solidFill>
                <a:latin typeface="+mj-lt"/>
                <a:ea typeface="宋体" pitchFamily="2" charset="-122"/>
              </a:rPr>
              <a:t>无序增强</a:t>
            </a:r>
            <a:r>
              <a:rPr lang="zh-CN" altLang="en-US" sz="2000" dirty="0">
                <a:latin typeface="+mj-lt"/>
                <a:ea typeface="宋体" pitchFamily="2" charset="-122"/>
              </a:rPr>
              <a:t>和</a:t>
            </a:r>
            <a:r>
              <a:rPr lang="zh-CN" altLang="en-US" sz="2000" dirty="0">
                <a:solidFill>
                  <a:srgbClr val="FF0000"/>
                </a:solidFill>
                <a:latin typeface="+mj-lt"/>
                <a:ea typeface="宋体" pitchFamily="2" charset="-122"/>
              </a:rPr>
              <a:t>无序无影响</a:t>
            </a:r>
            <a:r>
              <a:rPr lang="zh-CN" altLang="en-US" sz="2000" dirty="0">
                <a:latin typeface="+mj-lt"/>
                <a:ea typeface="宋体" pitchFamily="2" charset="-122"/>
              </a:rPr>
              <a:t>的输运：</a:t>
            </a:r>
            <a:endParaRPr lang="zh-CN" altLang="en-US" sz="2000" dirty="0">
              <a:latin typeface="+mj-lt"/>
              <a:ea typeface="宋体" pitchFamily="2" charset="-122"/>
            </a:endParaRPr>
          </a:p>
          <a:p>
            <a:pPr algn="ctr"/>
            <a:r>
              <a:rPr lang="zh-CN" altLang="en-US" sz="2000" dirty="0">
                <a:latin typeface="+mj-lt"/>
                <a:ea typeface="宋体" pitchFamily="2" charset="-122"/>
              </a:rPr>
              <a:t>应用于光学腔中的分子链</a:t>
            </a:r>
            <a:endParaRPr lang="zh-CN" altLang="en-US" sz="2000" dirty="0">
              <a:latin typeface="+mj-lt"/>
              <a:ea typeface="宋体" pitchFamily="2" charset="-122"/>
            </a:endParaRPr>
          </a:p>
        </p:txBody>
      </p:sp>
      <p:sp>
        <p:nvSpPr>
          <p:cNvPr id="2" name="Text Box 1"/>
          <p:cNvSpPr txBox="true"/>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true"/>
          <p:nvPr/>
        </p:nvSpPr>
        <p:spPr>
          <a:xfrm>
            <a:off x="139700" y="1200785"/>
            <a:ext cx="7294880" cy="15995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本文发现：当长程跳跃项存在时，</a:t>
            </a:r>
            <a:r>
              <a:rPr lang="en-US" altLang="zh-CN" sz="1400" dirty="0">
                <a:solidFill>
                  <a:schemeClr val="tx1"/>
                </a:solidFill>
                <a:latin typeface="+mj-lt"/>
                <a:ea typeface="宋体" pitchFamily="2" charset="-122"/>
              </a:rPr>
              <a:t>1D</a:t>
            </a:r>
            <a:r>
              <a:rPr lang="zh-CN" altLang="en-US" sz="1400" dirty="0">
                <a:solidFill>
                  <a:schemeClr val="tx1"/>
                </a:solidFill>
                <a:latin typeface="+mj-lt"/>
                <a:ea typeface="宋体" pitchFamily="2" charset="-122"/>
              </a:rPr>
              <a:t>无序纳米结构中的</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输运效率</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随无序先指数下降，</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然后被增强</a:t>
            </a:r>
            <a:r>
              <a:rPr lang="en-US" altLang="zh-CN" sz="1400" dirty="0">
                <a:solidFill>
                  <a:schemeClr val="tx1"/>
                </a:solidFill>
                <a:latin typeface="+mj-lt"/>
                <a:ea typeface="宋体" pitchFamily="2" charset="-122"/>
              </a:rPr>
              <a:t>(DET)</a:t>
            </a:r>
            <a:r>
              <a:rPr lang="zh-CN" altLang="en-US" sz="1400" dirty="0">
                <a:solidFill>
                  <a:schemeClr val="tx1"/>
                </a:solidFill>
                <a:latin typeface="+mj-lt"/>
                <a:ea typeface="宋体" pitchFamily="2" charset="-122"/>
              </a:rPr>
              <a:t>，然后进入一个平台区域（</a:t>
            </a:r>
            <a:r>
              <a:rPr lang="en-US" altLang="zh-CN" sz="1400" dirty="0">
                <a:solidFill>
                  <a:schemeClr val="tx1"/>
                </a:solidFill>
                <a:latin typeface="+mj-lt"/>
                <a:ea typeface="宋体" pitchFamily="2" charset="-122"/>
              </a:rPr>
              <a:t>DIT, </a:t>
            </a:r>
            <a:r>
              <a:rPr lang="zh-CN" altLang="en-US" sz="1400" dirty="0">
                <a:solidFill>
                  <a:schemeClr val="tx1"/>
                </a:solidFill>
                <a:latin typeface="+mj-lt"/>
                <a:ea typeface="宋体" pitchFamily="2" charset="-122"/>
              </a:rPr>
              <a:t>跨越了好几个无序量级）</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可以用</a:t>
            </a:r>
            <a:r>
              <a:rPr lang="zh-CN" altLang="en-US" sz="1400" dirty="0">
                <a:latin typeface="+mj-lt"/>
                <a:ea typeface="宋体" pitchFamily="2" charset="-122"/>
                <a:sym typeface="+mn-ea"/>
              </a:rPr>
              <a:t>光学腔中的分子链来实现这一现象</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长程作用可以由微观相互作用产生，或者与外部的耦合导致</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14-18]</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长程相互作用会导致有能隙的基态</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19,31]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现象解释：当有能间隙存在时，无序会</a:t>
            </a:r>
            <a:r>
              <a:rPr lang="en-US" altLang="zh-CN" sz="1400" dirty="0">
                <a:solidFill>
                  <a:schemeClr val="tx1"/>
                </a:solidFill>
                <a:latin typeface="+mj-lt"/>
                <a:ea typeface="宋体" pitchFamily="2" charset="-122"/>
              </a:rPr>
              <a:t>mix</a:t>
            </a:r>
            <a:r>
              <a:rPr lang="zh-CN" altLang="en-US" sz="1400" dirty="0">
                <a:solidFill>
                  <a:schemeClr val="tx1"/>
                </a:solidFill>
                <a:latin typeface="+mj-lt"/>
                <a:ea typeface="宋体" pitchFamily="2" charset="-122"/>
              </a:rPr>
              <a:t>激发态，但会使基态保持拓展态。拓展态强</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加给激发态一个正交条件，阻止了它们的单个格点局域化，支持了整个能谱范围的稳定输运</a:t>
            </a:r>
            <a:endParaRPr lang="zh-CN" altLang="en-US" sz="1400" dirty="0">
              <a:solidFill>
                <a:schemeClr val="tx1"/>
              </a:solidFill>
              <a:latin typeface="+mj-lt"/>
              <a:ea typeface="宋体" pitchFamily="2" charset="-122"/>
            </a:endParaRPr>
          </a:p>
        </p:txBody>
      </p:sp>
      <p:pic>
        <p:nvPicPr>
          <p:cNvPr id="3" name="Picture 2" descr="1"/>
          <p:cNvPicPr>
            <a:picLocks noChangeAspect="true"/>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true"/>
          <p:nvPr/>
        </p:nvSpPr>
        <p:spPr>
          <a:xfrm>
            <a:off x="328788" y="29197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true"/>
          <p:nvPr/>
        </p:nvSpPr>
        <p:spPr>
          <a:xfrm>
            <a:off x="259479" y="25429"/>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true"/>
          <p:nvPr/>
        </p:nvSpPr>
        <p:spPr>
          <a:xfrm>
            <a:off x="438523" y="584876"/>
            <a:ext cx="6724852" cy="1932305"/>
          </a:xfrm>
          <a:prstGeom prst="rect">
            <a:avLst/>
          </a:prstGeom>
          <a:noFill/>
        </p:spPr>
        <p:txBody>
          <a:bodyPr wrap="square" rtlCol="0">
            <a:spAutoFit/>
          </a:bodyPr>
          <a:lstStyle/>
          <a:p>
            <a:pPr marL="285750" indent="-285750" algn="l">
              <a:buFont typeface="Arial" panose="0208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8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8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80604020202020204" pitchFamily="34" charset="0"/>
              <a:buNone/>
            </a:pPr>
            <a:r>
              <a:rPr lang="en-US" altLang="en-US" sz="1325" dirty="0"/>
              <a:t>     有没有frequency comb?</a:t>
            </a:r>
            <a:endParaRPr lang="en-US" altLang="en-US" sz="1325" dirty="0"/>
          </a:p>
          <a:p>
            <a:pPr marL="285750" indent="-285750" algn="l">
              <a:buFont typeface="Arial" panose="0208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8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80604020202020204" pitchFamily="34" charset="0"/>
              <a:buChar char="•"/>
            </a:pPr>
            <a:r>
              <a:rPr lang="en-US" altLang="en-US" sz="1325" dirty="0"/>
              <a:t>magnon由微波激发。</a:t>
            </a:r>
            <a:endParaRPr lang="en-US" altLang="en-US" sz="1325" dirty="0"/>
          </a:p>
        </p:txBody>
      </p:sp>
      <p:sp>
        <p:nvSpPr>
          <p:cNvPr id="7" name="Text Box 6"/>
          <p:cNvSpPr txBox="true"/>
          <p:nvPr/>
        </p:nvSpPr>
        <p:spPr>
          <a:xfrm>
            <a:off x="5472187" y="34610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true"/>
          </p:cNvPicPr>
          <p:nvPr/>
        </p:nvPicPr>
        <p:blipFill>
          <a:blip r:embed="rId1"/>
          <a:stretch>
            <a:fillRect/>
          </a:stretch>
        </p:blipFill>
        <p:spPr>
          <a:xfrm>
            <a:off x="2472571" y="2386850"/>
            <a:ext cx="4103273" cy="432642"/>
          </a:xfrm>
          <a:prstGeom prst="rect">
            <a:avLst/>
          </a:prstGeom>
        </p:spPr>
      </p:pic>
      <p:pic>
        <p:nvPicPr>
          <p:cNvPr id="3" name="Picture 2" descr="/home/ligy/Pictures/1.png1"/>
          <p:cNvPicPr>
            <a:picLocks noChangeAspect="true"/>
          </p:cNvPicPr>
          <p:nvPr/>
        </p:nvPicPr>
        <p:blipFill>
          <a:blip r:embed="rId2"/>
          <a:srcRect/>
          <a:stretch>
            <a:fillRect/>
          </a:stretch>
        </p:blipFill>
        <p:spPr>
          <a:xfrm>
            <a:off x="2938816" y="3193329"/>
            <a:ext cx="2737616" cy="232598"/>
          </a:xfrm>
          <a:prstGeom prst="rect">
            <a:avLst/>
          </a:prstGeom>
        </p:spPr>
      </p:pic>
      <p:pic>
        <p:nvPicPr>
          <p:cNvPr id="4" name="Picture 3" descr="1"/>
          <p:cNvPicPr>
            <a:picLocks noChangeAspect="true"/>
          </p:cNvPicPr>
          <p:nvPr/>
        </p:nvPicPr>
        <p:blipFill>
          <a:blip r:embed="rId3"/>
          <a:stretch>
            <a:fillRect/>
          </a:stretch>
        </p:blipFill>
        <p:spPr>
          <a:xfrm>
            <a:off x="1695495" y="3404924"/>
            <a:ext cx="3600799" cy="915689"/>
          </a:xfrm>
          <a:prstGeom prst="rect">
            <a:avLst/>
          </a:prstGeom>
        </p:spPr>
      </p:pic>
      <p:sp>
        <p:nvSpPr>
          <p:cNvPr id="6" name="Text Box 5"/>
          <p:cNvSpPr txBox="true"/>
          <p:nvPr/>
        </p:nvSpPr>
        <p:spPr>
          <a:xfrm>
            <a:off x="286784" y="43206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true"/>
          </p:cNvPicPr>
          <p:nvPr/>
        </p:nvPicPr>
        <p:blipFill>
          <a:blip r:embed="rId4"/>
          <a:stretch>
            <a:fillRect/>
          </a:stretch>
        </p:blipFill>
        <p:spPr>
          <a:xfrm>
            <a:off x="1862461" y="4537984"/>
            <a:ext cx="3609725" cy="963468"/>
          </a:xfrm>
          <a:prstGeom prst="rect">
            <a:avLst/>
          </a:prstGeom>
        </p:spPr>
      </p:pic>
      <p:sp>
        <p:nvSpPr>
          <p:cNvPr id="11" name="Text Box 10"/>
          <p:cNvSpPr txBox="true"/>
          <p:nvPr/>
        </p:nvSpPr>
        <p:spPr>
          <a:xfrm>
            <a:off x="286784" y="34049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true"/>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true"/>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true"/>
          </p:cNvPicPr>
          <p:nvPr/>
        </p:nvPicPr>
        <p:blipFill>
          <a:blip r:embed="rId2"/>
          <a:srcRect/>
          <a:stretch>
            <a:fillRect/>
          </a:stretch>
        </p:blipFill>
        <p:spPr>
          <a:xfrm>
            <a:off x="2468450" y="1198818"/>
            <a:ext cx="1611906" cy="236220"/>
          </a:xfrm>
          <a:prstGeom prst="rect">
            <a:avLst/>
          </a:prstGeom>
        </p:spPr>
      </p:pic>
      <p:sp>
        <p:nvSpPr>
          <p:cNvPr id="14" name="Text Box 13"/>
          <p:cNvSpPr txBox="true"/>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true"/>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true"/>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true" flipV="true">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true">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宋体" pitchFamily="2" charset="-122"/>
              </a:rPr>
              <a:t>分布</a:t>
            </a:r>
            <a:endParaRPr lang="zh-CN" sz="1325">
              <a:ea typeface="宋体" pitchFamily="2" charset="-122"/>
            </a:endParaRPr>
          </a:p>
        </p:txBody>
      </p:sp>
      <p:sp>
        <p:nvSpPr>
          <p:cNvPr id="2" name="Text Box 1"/>
          <p:cNvSpPr txBox="true"/>
          <p:nvPr/>
        </p:nvSpPr>
        <p:spPr>
          <a:xfrm>
            <a:off x="287181" y="4625060"/>
            <a:ext cx="6916496" cy="1011555"/>
          </a:xfrm>
          <a:prstGeom prst="rect">
            <a:avLst/>
          </a:prstGeom>
          <a:noFill/>
        </p:spPr>
        <p:txBody>
          <a:bodyPr wrap="square" rtlCol="0" anchor="t">
            <a:spAutoFit/>
          </a:bodyPr>
          <a:p>
            <a:pPr>
              <a:lnSpc>
                <a:spcPct val="90000"/>
              </a:lnSpc>
            </a:pPr>
            <a:r>
              <a:rPr lang="zh-CN" altLang="en-US" sz="1325" dirty="0">
                <a:sym typeface="+mn-ea"/>
              </a:rPr>
              <a:t>结论：</a:t>
            </a:r>
            <a:endParaRPr lang="zh-CN" altLang="en-US" sz="1325" dirty="0">
              <a:sym typeface="+mn-ea"/>
            </a:endParaRPr>
          </a:p>
          <a:p>
            <a:pPr marL="285750" indent="-285750">
              <a:lnSpc>
                <a:spcPct val="90000"/>
              </a:lnSpc>
              <a:buFont typeface="Arial" panose="0208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true"/>
          <p:nvPr/>
        </p:nvSpPr>
        <p:spPr>
          <a:xfrm>
            <a:off x="45720" y="4003040"/>
            <a:ext cx="4583430" cy="643255"/>
          </a:xfrm>
          <a:prstGeom prst="rect">
            <a:avLst/>
          </a:prstGeom>
          <a:noFill/>
        </p:spPr>
        <p:txBody>
          <a:bodyPr wrap="square" rtlCol="0">
            <a:spAutoFit/>
          </a:bodyPr>
          <a:p>
            <a:pPr marL="285750" indent="-285750">
              <a:lnSpc>
                <a:spcPct val="90000"/>
              </a:lnSpc>
              <a:buFont typeface="Arial" panose="0208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lnSpc>
                <a:spcPct val="90000"/>
              </a:lnSpc>
              <a:buFont typeface="Arial" panose="02080604020202020204" pitchFamily="34" charset="0"/>
              <a:buChar char="•"/>
            </a:pPr>
            <a:r>
              <a:rPr lang="en-US" altLang="zh-CN" sz="1325">
                <a:solidFill>
                  <a:srgbClr val="FF0000"/>
                </a:solidFill>
              </a:rPr>
              <a:t>breathing mode</a:t>
            </a:r>
            <a:r>
              <a:rPr lang="zh-CN" altLang="en-US" sz="1325">
                <a:solidFill>
                  <a:srgbClr val="FF0000"/>
                </a:solidFill>
                <a:ea typeface="宋体" charset="0"/>
              </a:rPr>
              <a:t>可看作准粒子（玻色子），入射波吸收或释放一个准粒子，能谱变化，类似原子光谱</a:t>
            </a:r>
            <a:endParaRPr lang="en-US" altLang="zh-CN" sz="1325">
              <a:solidFill>
                <a:srgbClr val="FF0000"/>
              </a:solidFill>
              <a:ea typeface="宋体" charset="0"/>
            </a:endParaRPr>
          </a:p>
        </p:txBody>
      </p:sp>
      <p:cxnSp>
        <p:nvCxnSpPr>
          <p:cNvPr id="4" name="Straight Arrow Connector 3"/>
          <p:cNvCxnSpPr/>
          <p:nvPr/>
        </p:nvCxnSpPr>
        <p:spPr>
          <a:xfrm flipV="true">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true"/>
          </p:cNvPicPr>
          <p:nvPr/>
        </p:nvPicPr>
        <p:blipFill>
          <a:blip r:embed="rId4"/>
          <a:srcRect/>
          <a:stretch>
            <a:fillRect/>
          </a:stretch>
        </p:blipFill>
        <p:spPr>
          <a:xfrm>
            <a:off x="4629150" y="818515"/>
            <a:ext cx="2574290" cy="3498215"/>
          </a:xfrm>
          <a:prstGeom prst="rect">
            <a:avLst/>
          </a:prstGeom>
        </p:spPr>
      </p:pic>
      <p:sp>
        <p:nvSpPr>
          <p:cNvPr id="8" name="Text Box 7"/>
          <p:cNvSpPr txBox="true"/>
          <p:nvPr/>
        </p:nvSpPr>
        <p:spPr>
          <a:xfrm>
            <a:off x="-5715" y="484505"/>
            <a:ext cx="878205" cy="275590"/>
          </a:xfrm>
          <a:prstGeom prst="rect">
            <a:avLst/>
          </a:prstGeom>
          <a:noFill/>
        </p:spPr>
        <p:txBody>
          <a:bodyPr wrap="none" rtlCol="0">
            <a:spAutoFit/>
          </a:bodyPr>
          <a:p>
            <a:r>
              <a:rPr lang="zh-CN" altLang="en-US" sz="1200">
                <a:solidFill>
                  <a:srgbClr val="FF0000"/>
                </a:solidFill>
                <a:ea typeface="宋体" pitchFamily="2" charset="-122"/>
              </a:rPr>
              <a:t>理论</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886737" y="117041"/>
            <a:ext cx="3806825" cy="460375"/>
          </a:xfrm>
          <a:prstGeom prst="rect">
            <a:avLst/>
          </a:prstGeom>
          <a:noFill/>
        </p:spPr>
        <p:txBody>
          <a:bodyPr wrap="none" rtlCol="0">
            <a:spAutoFit/>
          </a:bodyPr>
          <a:p>
            <a:r>
              <a:rPr lang="zh-CN" altLang="en-US" sz="2400" dirty="0">
                <a:latin typeface="+mj-lt"/>
                <a:ea typeface="宋体" pitchFamily="2" charset="-122"/>
              </a:rPr>
              <a:t>复合粒子的</a:t>
            </a:r>
            <a:r>
              <a:rPr lang="en-US" altLang="zh-CN" sz="2400" dirty="0">
                <a:latin typeface="+mj-lt"/>
                <a:ea typeface="宋体" pitchFamily="2" charset="-122"/>
              </a:rPr>
              <a:t>Anderson</a:t>
            </a:r>
            <a:r>
              <a:rPr lang="zh-CN" altLang="en-US" sz="2400" dirty="0">
                <a:latin typeface="+mj-lt"/>
                <a:ea typeface="宋体" pitchFamily="2" charset="-122"/>
              </a:rPr>
              <a:t>局域化</a:t>
            </a:r>
            <a:endParaRPr lang="zh-CN" altLang="en-US" sz="2400" dirty="0">
              <a:latin typeface="+mj-lt"/>
              <a:ea typeface="宋体" pitchFamily="2" charset="-122"/>
            </a:endParaRPr>
          </a:p>
        </p:txBody>
      </p:sp>
      <p:sp>
        <p:nvSpPr>
          <p:cNvPr id="4" name="Text Box 3"/>
          <p:cNvSpPr txBox="true"/>
          <p:nvPr/>
        </p:nvSpPr>
        <p:spPr>
          <a:xfrm>
            <a:off x="316230" y="944880"/>
            <a:ext cx="6948170" cy="583565"/>
          </a:xfrm>
          <a:prstGeom prst="rect">
            <a:avLst/>
          </a:prstGeom>
          <a:noFill/>
        </p:spPr>
        <p:txBody>
          <a:bodyPr wrap="none" rtlCol="0">
            <a:spAutoFit/>
          </a:bodyPr>
          <a:p>
            <a:pPr marL="285750" indent="-285750">
              <a:buFont typeface="Arial" panose="02080604020202020204" pitchFamily="34" charset="0"/>
              <a:buChar char="•"/>
            </a:pPr>
            <a:r>
              <a:rPr lang="zh-CN" altLang="en-US" sz="1600">
                <a:ea typeface="宋体" pitchFamily="2" charset="-122"/>
              </a:rPr>
              <a:t>复合量子粒子的平动自由度与内部自由度的耦合会减弱</a:t>
            </a:r>
            <a:r>
              <a:rPr lang="en-US" altLang="zh-CN" sz="1600">
                <a:ea typeface="宋体" pitchFamily="2" charset="-122"/>
              </a:rPr>
              <a:t>Anderson</a:t>
            </a:r>
            <a:r>
              <a:rPr lang="zh-CN" altLang="en-US" sz="1600">
                <a:ea typeface="宋体" pitchFamily="2" charset="-122"/>
              </a:rPr>
              <a:t>局域化。</a:t>
            </a:r>
            <a:endParaRPr lang="zh-CN" altLang="en-US" sz="1600">
              <a:ea typeface="宋体" pitchFamily="2" charset="-122"/>
            </a:endParaRPr>
          </a:p>
          <a:p>
            <a:pPr marL="285750" indent="-285750">
              <a:buFont typeface="Arial" panose="02080604020202020204" pitchFamily="34" charset="0"/>
              <a:buChar char="•"/>
            </a:pPr>
            <a:r>
              <a:rPr lang="zh-CN" altLang="en-US" sz="1600">
                <a:ea typeface="宋体" pitchFamily="2" charset="-122"/>
              </a:rPr>
              <a:t>即使内部自由度很少，也有上述结果。</a:t>
            </a:r>
            <a:endParaRPr lang="zh-CN" altLang="en-US" sz="1600">
              <a:ea typeface="宋体" pitchFamily="2" charset="-122"/>
            </a:endParaRPr>
          </a:p>
        </p:txBody>
      </p:sp>
      <p:sp>
        <p:nvSpPr>
          <p:cNvPr id="2" name="Text Box 1"/>
          <p:cNvSpPr txBox="true"/>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true"/>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60957" y="102436"/>
            <a:ext cx="4838700" cy="460375"/>
          </a:xfrm>
          <a:prstGeom prst="rect">
            <a:avLst/>
          </a:prstGeom>
          <a:noFill/>
        </p:spPr>
        <p:txBody>
          <a:bodyPr wrap="none" rtlCol="0">
            <a:spAutoFit/>
          </a:bodyPr>
          <a:p>
            <a:r>
              <a:rPr lang="zh-CN" sz="2400" dirty="0">
                <a:latin typeface="+mj-lt"/>
                <a:ea typeface="宋体" pitchFamily="2" charset="-122"/>
              </a:rPr>
              <a:t>准周期的</a:t>
            </a:r>
            <a:r>
              <a:rPr lang="en-US" altLang="zh-CN" sz="2400" dirty="0">
                <a:latin typeface="+mj-lt"/>
                <a:ea typeface="宋体" pitchFamily="2" charset="-122"/>
              </a:rPr>
              <a:t>Floquet-Thouless</a:t>
            </a:r>
            <a:r>
              <a:rPr lang="zh-CN" altLang="en-US" sz="2400" dirty="0">
                <a:latin typeface="+mj-lt"/>
                <a:ea typeface="宋体" pitchFamily="2" charset="-122"/>
              </a:rPr>
              <a:t>能量</a:t>
            </a:r>
            <a:r>
              <a:rPr lang="en-US" altLang="zh-CN" sz="2400" dirty="0">
                <a:latin typeface="+mj-lt"/>
                <a:ea typeface="宋体" pitchFamily="2" charset="-122"/>
              </a:rPr>
              <a:t>pump</a:t>
            </a:r>
            <a:endParaRPr lang="en-US" altLang="zh-CN" sz="2400" dirty="0">
              <a:latin typeface="+mj-lt"/>
              <a:ea typeface="宋体" pitchFamily="2" charset="-122"/>
            </a:endParaRPr>
          </a:p>
        </p:txBody>
      </p:sp>
      <p:sp>
        <p:nvSpPr>
          <p:cNvPr id="4" name="Text Box 3"/>
          <p:cNvSpPr txBox="true"/>
          <p:nvPr/>
        </p:nvSpPr>
        <p:spPr>
          <a:xfrm>
            <a:off x="366395" y="753745"/>
            <a:ext cx="7096125" cy="3046095"/>
          </a:xfrm>
          <a:prstGeom prst="rect">
            <a:avLst/>
          </a:prstGeom>
          <a:noFill/>
        </p:spPr>
        <p:txBody>
          <a:bodyPr wrap="none" rtlCol="0">
            <a:spAutoFit/>
          </a:bodyPr>
          <a:p>
            <a:pPr marL="285750" indent="-285750" algn="l">
              <a:buFont typeface="Arial" panose="02080604020202020204" pitchFamily="34" charset="0"/>
              <a:buChar char="•"/>
            </a:pPr>
            <a:r>
              <a:rPr lang="zh-CN" altLang="en-US" sz="1600">
                <a:ea typeface="宋体" pitchFamily="2" charset="-122"/>
              </a:rPr>
              <a:t>周期驱动可以被用以量子控制</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也可以产生平衡态下所不具备的新的相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最近发现了准周期驱动也可以产生新的相（尽管没有时间平移对称性）</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本文发现：准周期驱动可以产生拓扑相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用两个频率不适配的外场驱动</a:t>
            </a:r>
            <a:r>
              <a:rPr lang="en-US" altLang="zh-CN" sz="1600">
                <a:ea typeface="宋体" pitchFamily="2" charset="-122"/>
              </a:rPr>
              <a:t>1</a:t>
            </a:r>
            <a:r>
              <a:rPr lang="en-US" altLang="en-US" sz="1600">
                <a:ea typeface="宋体" pitchFamily="2" charset="-122"/>
              </a:rPr>
              <a:t>D</a:t>
            </a:r>
            <a:r>
              <a:rPr lang="zh-CN" altLang="en-US" sz="1600">
                <a:ea typeface="宋体" pitchFamily="2" charset="-122"/>
              </a:rPr>
              <a:t>的费米系统，当存在空间局域化时系统</a:t>
            </a:r>
            <a:endParaRPr lang="zh-CN" altLang="en-US" sz="1600">
              <a:ea typeface="宋体" pitchFamily="2" charset="-122"/>
            </a:endParaRPr>
          </a:p>
          <a:p>
            <a:pPr indent="0" algn="l">
              <a:buFont typeface="Arial" panose="02080604020202020204" pitchFamily="34" charset="0"/>
              <a:buNone/>
            </a:pPr>
            <a:r>
              <a:rPr lang="zh-CN" altLang="en-US" sz="1600">
                <a:ea typeface="宋体" pitchFamily="2" charset="-122"/>
              </a:rPr>
              <a:t>有一个相。处于这个相时，两个驱动模式之间的能量传输是量子化的</a:t>
            </a:r>
            <a:r>
              <a:rPr lang="en-US" altLang="zh-CN" sz="1600">
                <a:ea typeface="宋体" pitchFamily="2" charset="-122"/>
              </a:rPr>
              <a:t>(n*P0, </a:t>
            </a:r>
            <a:endParaRPr lang="en-US" altLang="zh-CN" sz="1600">
              <a:ea typeface="宋体" pitchFamily="2" charset="-122"/>
            </a:endParaRPr>
          </a:p>
          <a:p>
            <a:pPr indent="0" algn="l">
              <a:buFont typeface="Arial" panose="02080604020202020204" pitchFamily="34" charset="0"/>
              <a:buNone/>
            </a:pPr>
            <a:r>
              <a:rPr lang="en-US" altLang="zh-CN" sz="1600">
                <a:ea typeface="宋体" pitchFamily="2" charset="-122"/>
              </a:rPr>
              <a:t>P0=w1*w2/2pi)</a:t>
            </a:r>
            <a:r>
              <a:rPr lang="zh-CN" altLang="en-US" sz="1600">
                <a:ea typeface="宋体" pitchFamily="2" charset="-122"/>
              </a:rPr>
              <a:t>，并且有一个非零的整数拓扑不变量。</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称此相为：</a:t>
            </a:r>
            <a:r>
              <a:rPr lang="zh-CN" sz="1600" dirty="0">
                <a:solidFill>
                  <a:srgbClr val="FF0000"/>
                </a:solidFill>
                <a:latin typeface="+mj-lt"/>
                <a:ea typeface="宋体" pitchFamily="2" charset="-122"/>
                <a:sym typeface="+mn-ea"/>
              </a:rPr>
              <a:t>准周期</a:t>
            </a:r>
            <a:r>
              <a:rPr lang="en-US" altLang="zh-CN" sz="1600" dirty="0">
                <a:solidFill>
                  <a:srgbClr val="FF0000"/>
                </a:solidFill>
                <a:latin typeface="+mj-lt"/>
                <a:ea typeface="宋体" pitchFamily="2" charset="-122"/>
                <a:sym typeface="+mn-ea"/>
              </a:rPr>
              <a:t>Floquet-Thouless</a:t>
            </a:r>
            <a:r>
              <a:rPr lang="zh-CN" altLang="en-US" sz="1600" dirty="0">
                <a:solidFill>
                  <a:srgbClr val="FF0000"/>
                </a:solidFill>
                <a:latin typeface="+mj-lt"/>
                <a:ea typeface="宋体" pitchFamily="2" charset="-122"/>
                <a:sym typeface="+mn-ea"/>
              </a:rPr>
              <a:t>能量</a:t>
            </a:r>
            <a:r>
              <a:rPr lang="en-US" altLang="zh-CN" sz="1600" dirty="0">
                <a:solidFill>
                  <a:srgbClr val="FF0000"/>
                </a:solidFill>
                <a:latin typeface="+mj-lt"/>
                <a:ea typeface="宋体" pitchFamily="2" charset="-122"/>
                <a:sym typeface="+mn-ea"/>
              </a:rPr>
              <a:t>pump</a:t>
            </a:r>
            <a:r>
              <a:rPr lang="en-US" altLang="en-US" sz="1600" dirty="0">
                <a:solidFill>
                  <a:srgbClr val="FF0000"/>
                </a:solidFill>
                <a:latin typeface="+mj-lt"/>
                <a:ea typeface="宋体" pitchFamily="2" charset="-122"/>
                <a:sym typeface="+mn-ea"/>
              </a:rPr>
              <a:t> (QFTEP)</a:t>
            </a:r>
            <a:endParaRPr lang="en-US" altLang="zh-CN" sz="1600" dirty="0">
              <a:solidFill>
                <a:srgbClr val="FF0000"/>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文献</a:t>
            </a:r>
            <a:r>
              <a:rPr lang="en-US" altLang="zh-CN" sz="1600" dirty="0">
                <a:solidFill>
                  <a:schemeClr val="tx1"/>
                </a:solidFill>
                <a:latin typeface="+mj-lt"/>
                <a:ea typeface="宋体" pitchFamily="2" charset="-122"/>
              </a:rPr>
              <a:t>37</a:t>
            </a:r>
            <a:r>
              <a:rPr lang="zh-CN" altLang="en-US" sz="1600" dirty="0">
                <a:solidFill>
                  <a:schemeClr val="tx1"/>
                </a:solidFill>
                <a:latin typeface="+mj-lt"/>
                <a:ea typeface="宋体" pitchFamily="2" charset="-122"/>
              </a:rPr>
              <a:t>中的</a:t>
            </a:r>
            <a:r>
              <a:rPr lang="en-US" altLang="zh-CN" sz="1600" dirty="0">
                <a:solidFill>
                  <a:schemeClr val="tx1"/>
                </a:solidFill>
                <a:latin typeface="+mj-lt"/>
                <a:ea typeface="宋体" pitchFamily="2" charset="-122"/>
              </a:rPr>
              <a:t>FTEP</a:t>
            </a:r>
            <a:r>
              <a:rPr lang="zh-CN" altLang="en-US" sz="1600" dirty="0">
                <a:solidFill>
                  <a:schemeClr val="tx1"/>
                </a:solidFill>
                <a:latin typeface="+mj-lt"/>
                <a:ea typeface="宋体" pitchFamily="2" charset="-122"/>
              </a:rPr>
              <a:t>需要精细调节参数（绝热驱动、精调、不能有</a:t>
            </a:r>
            <a:r>
              <a:rPr lang="en-US" altLang="zh-CN" sz="1600" dirty="0">
                <a:solidFill>
                  <a:schemeClr val="tx1"/>
                </a:solidFill>
                <a:latin typeface="+mj-lt"/>
                <a:ea typeface="宋体" pitchFamily="2" charset="-122"/>
              </a:rPr>
              <a:t>disorder</a:t>
            </a:r>
            <a:r>
              <a:rPr lang="zh-CN" altLang="en-US" sz="1600" dirty="0">
                <a:solidFill>
                  <a:schemeClr val="tx1"/>
                </a:solidFill>
                <a:latin typeface="+mj-lt"/>
                <a:ea typeface="宋体" pitchFamily="2" charset="-122"/>
              </a:rPr>
              <a:t>），</a:t>
            </a:r>
            <a:endParaRPr lang="zh-CN" altLang="en-US" sz="1600" dirty="0">
              <a:solidFill>
                <a:schemeClr val="tx1"/>
              </a:solidFill>
              <a:latin typeface="+mj-lt"/>
              <a:ea typeface="宋体" pitchFamily="2" charset="-122"/>
            </a:endParaRPr>
          </a:p>
          <a:p>
            <a:pPr indent="0">
              <a:buFont typeface="Arial" panose="02080604020202020204" pitchFamily="34" charset="0"/>
              <a:buNone/>
            </a:pPr>
            <a:r>
              <a:rPr lang="zh-CN" altLang="en-US" sz="1600" dirty="0">
                <a:solidFill>
                  <a:schemeClr val="tx1"/>
                </a:solidFill>
                <a:latin typeface="+mj-lt"/>
                <a:ea typeface="宋体" pitchFamily="2" charset="-122"/>
              </a:rPr>
              <a:t>但此</a:t>
            </a: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不需要（参数区域较大、受局域化保护、稳定）。</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是一个新的非平衡拓扑相，在开放边界条件下有拓扑边缘态。</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系统中加了</a:t>
            </a:r>
            <a:r>
              <a:rPr lang="en-US" altLang="zh-CN" sz="1600" dirty="0">
                <a:solidFill>
                  <a:schemeClr val="tx1"/>
                </a:solidFill>
                <a:latin typeface="+mj-lt"/>
                <a:ea typeface="宋体" pitchFamily="2" charset="-122"/>
              </a:rPr>
              <a:t>on-site disorder</a:t>
            </a:r>
            <a:endParaRPr lang="en-US" altLang="zh-CN" sz="1600" dirty="0">
              <a:solidFill>
                <a:schemeClr val="tx1"/>
              </a:solidFill>
              <a:latin typeface="+mj-lt"/>
              <a:ea typeface="宋体" pitchFamily="2" charset="-122"/>
            </a:endParaRPr>
          </a:p>
        </p:txBody>
      </p:sp>
      <p:sp>
        <p:nvSpPr>
          <p:cNvPr id="2" name="Text Box 1"/>
          <p:cNvSpPr txBox="true"/>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true"/>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46887" y="151331"/>
            <a:ext cx="6466840" cy="460375"/>
          </a:xfrm>
          <a:prstGeom prst="rect">
            <a:avLst/>
          </a:prstGeom>
          <a:noFill/>
        </p:spPr>
        <p:txBody>
          <a:bodyPr wrap="none" rtlCol="0">
            <a:spAutoFit/>
          </a:bodyPr>
          <a:p>
            <a:r>
              <a:rPr lang="en-US" sz="2400" dirty="0">
                <a:latin typeface="+mj-lt"/>
                <a:ea typeface="宋体" pitchFamily="2" charset="-122"/>
              </a:rPr>
              <a:t>用电流来决定性地产生skyrmion和antiskyrmion</a:t>
            </a:r>
            <a:endParaRPr lang="en-US" sz="2400" dirty="0">
              <a:latin typeface="+mj-lt"/>
              <a:ea typeface="宋体" pitchFamily="2" charset="-122"/>
            </a:endParaRPr>
          </a:p>
        </p:txBody>
      </p:sp>
      <p:sp>
        <p:nvSpPr>
          <p:cNvPr id="4" name="Text Box 3"/>
          <p:cNvSpPr txBox="true"/>
          <p:nvPr/>
        </p:nvSpPr>
        <p:spPr>
          <a:xfrm>
            <a:off x="295275" y="669290"/>
            <a:ext cx="6971030" cy="159956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用电流来可控地产生sk对应用很关键</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之前的研究是用磁场来产生sk，sk的拓扑电荷由磁场决定，所以是固定的</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a:t>
            </a:r>
            <a:r>
              <a:rPr lang="en-US" altLang="zh-CN" sz="1400">
                <a:solidFill>
                  <a:srgbClr val="FF0000"/>
                </a:solidFill>
                <a:ea typeface="宋体" pitchFamily="2" charset="-122"/>
              </a:rPr>
              <a:t>实验</a:t>
            </a:r>
            <a:r>
              <a:rPr lang="en-US" altLang="zh-CN" sz="1400">
                <a:ea typeface="宋体" pitchFamily="2" charset="-122"/>
              </a:rPr>
              <a:t>报道: 在手性磁体FeGe纳米结构中，通过in-situ洛伦兹转移电子显微镜注入</a:t>
            </a:r>
            <a:r>
              <a:rPr lang="en-US" altLang="zh-CN" sz="1400">
                <a:ea typeface="宋体" pitchFamily="2" charset="-122"/>
                <a:sym typeface="+mn-ea"/>
              </a:rPr>
              <a:t>电流</a:t>
            </a:r>
            <a:r>
              <a:rPr lang="en-US" altLang="zh-CN" sz="1400">
                <a:ea typeface="宋体" pitchFamily="2" charset="-122"/>
              </a:rPr>
              <a:t>来生成sk。</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本文用微磁模拟和受力分析解释了实验结果</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结果表明：磁sk或anti-sk是由STT作用下，helical态的边缘不稳定性导致</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之前的研究表明FeGe中的载流子是空穴不是电子，所以 j=v_s</a:t>
            </a:r>
            <a:endParaRPr lang="en-US" altLang="zh-CN" sz="1400">
              <a:ea typeface="宋体" pitchFamily="2" charset="-122"/>
            </a:endParaRPr>
          </a:p>
        </p:txBody>
      </p:sp>
      <p:sp>
        <p:nvSpPr>
          <p:cNvPr id="2" name="Text Box 1"/>
          <p:cNvSpPr txBox="true"/>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true"/>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true"/>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true"/>
          </p:cNvPicPr>
          <p:nvPr/>
        </p:nvPicPr>
        <p:blipFill>
          <a:blip r:embed="rId3"/>
          <a:stretch>
            <a:fillRect/>
          </a:stretch>
        </p:blipFill>
        <p:spPr>
          <a:xfrm>
            <a:off x="716280" y="3933825"/>
            <a:ext cx="3919855" cy="1670685"/>
          </a:xfrm>
          <a:prstGeom prst="rect">
            <a:avLst/>
          </a:prstGeom>
        </p:spPr>
      </p:pic>
      <p:sp>
        <p:nvSpPr>
          <p:cNvPr id="8" name="Text Box 7"/>
          <p:cNvSpPr txBox="true"/>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true"/>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true"/>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true"/>
          <p:nvPr/>
        </p:nvSpPr>
        <p:spPr>
          <a:xfrm>
            <a:off x="4578350" y="5311775"/>
            <a:ext cx="2922270" cy="337185"/>
          </a:xfrm>
          <a:prstGeom prst="rect">
            <a:avLst/>
          </a:prstGeom>
          <a:noFill/>
        </p:spPr>
        <p:txBody>
          <a:bodyPr wrap="none" rtlCol="0">
            <a:spAutoFit/>
          </a:bodyPr>
          <a:p>
            <a:pPr marL="285750" indent="-285750">
              <a:buFont typeface="Arial" panose="0208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true"/>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true"/>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true"/>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true"/>
          </p:cNvPicPr>
          <p:nvPr/>
        </p:nvPicPr>
        <p:blipFill>
          <a:blip r:embed="rId2"/>
          <a:stretch>
            <a:fillRect/>
          </a:stretch>
        </p:blipFill>
        <p:spPr>
          <a:xfrm>
            <a:off x="125587" y="3191539"/>
            <a:ext cx="3127225" cy="1432583"/>
          </a:xfrm>
          <a:prstGeom prst="rect">
            <a:avLst/>
          </a:prstGeom>
        </p:spPr>
      </p:pic>
      <p:pic>
        <p:nvPicPr>
          <p:cNvPr id="11" name="图片 10"/>
          <p:cNvPicPr>
            <a:picLocks noChangeAspect="true"/>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true"/>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true"/>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true"/>
          </p:cNvPicPr>
          <p:nvPr/>
        </p:nvPicPr>
        <p:blipFill>
          <a:blip r:embed="rId4"/>
          <a:stretch>
            <a:fillRect/>
          </a:stretch>
        </p:blipFill>
        <p:spPr>
          <a:xfrm>
            <a:off x="1195227" y="1873777"/>
            <a:ext cx="1063659" cy="1045425"/>
          </a:xfrm>
          <a:prstGeom prst="rect">
            <a:avLst/>
          </a:prstGeom>
        </p:spPr>
      </p:pic>
      <p:sp>
        <p:nvSpPr>
          <p:cNvPr id="17" name="文本框 16"/>
          <p:cNvSpPr txBox="true"/>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true"/>
          </p:cNvPicPr>
          <p:nvPr/>
        </p:nvPicPr>
        <p:blipFill>
          <a:blip r:embed="rId5"/>
          <a:stretch>
            <a:fillRect/>
          </a:stretch>
        </p:blipFill>
        <p:spPr>
          <a:xfrm>
            <a:off x="202982" y="883191"/>
            <a:ext cx="7024365" cy="480253"/>
          </a:xfrm>
          <a:prstGeom prst="rect">
            <a:avLst/>
          </a:prstGeom>
        </p:spPr>
      </p:pic>
      <p:sp>
        <p:nvSpPr>
          <p:cNvPr id="20" name="文本框 19"/>
          <p:cNvSpPr txBox="true"/>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true"/>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4686935" y="548640"/>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true"/>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true">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978177" y="358341"/>
            <a:ext cx="3604260" cy="460375"/>
          </a:xfrm>
          <a:prstGeom prst="rect">
            <a:avLst/>
          </a:prstGeom>
          <a:noFill/>
        </p:spPr>
        <p:txBody>
          <a:bodyPr wrap="none" rtlCol="0">
            <a:spAutoFit/>
          </a:bodyPr>
          <a:p>
            <a:r>
              <a:rPr lang="en-US" sz="2400" dirty="0">
                <a:latin typeface="+mj-lt"/>
                <a:ea typeface="宋体" pitchFamily="2" charset="-122"/>
              </a:rPr>
              <a:t>韩秀峰2021物理年会报告</a:t>
            </a:r>
            <a:endParaRPr lang="en-US" sz="2400" dirty="0">
              <a:latin typeface="+mj-lt"/>
              <a:ea typeface="宋体" pitchFamily="2" charset="-122"/>
            </a:endParaRPr>
          </a:p>
        </p:txBody>
      </p:sp>
      <p:sp>
        <p:nvSpPr>
          <p:cNvPr id="2" name="Text Box 1"/>
          <p:cNvSpPr txBox="true"/>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宋体" pitchFamily="2" charset="-122"/>
            </a:endParaRPr>
          </a:p>
        </p:txBody>
      </p:sp>
      <p:pic>
        <p:nvPicPr>
          <p:cNvPr id="6" name="Picture 5" descr="/tmp/2.png2"/>
          <p:cNvPicPr>
            <a:picLocks noChangeAspect="true"/>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true">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609117" y="56716"/>
            <a:ext cx="6151880" cy="398780"/>
          </a:xfrm>
          <a:prstGeom prst="rect">
            <a:avLst/>
          </a:prstGeom>
          <a:noFill/>
        </p:spPr>
        <p:txBody>
          <a:bodyPr wrap="none" rtlCol="0">
            <a:spAutoFit/>
          </a:bodyPr>
          <a:p>
            <a:r>
              <a:rPr lang="zh-CN" altLang="en-US" sz="2000" dirty="0">
                <a:latin typeface="+mj-lt"/>
                <a:ea typeface="宋体" pitchFamily="2" charset="-122"/>
              </a:rPr>
              <a:t>用</a:t>
            </a:r>
            <a:r>
              <a:rPr lang="en-US" altLang="zh-CN" sz="2000" dirty="0">
                <a:latin typeface="+mj-lt"/>
                <a:ea typeface="宋体" pitchFamily="2" charset="-122"/>
              </a:rPr>
              <a:t>skyrmion-vortex</a:t>
            </a:r>
            <a:r>
              <a:rPr lang="zh-CN" altLang="en-US" sz="2000" dirty="0">
                <a:latin typeface="+mj-lt"/>
                <a:ea typeface="宋体" pitchFamily="2" charset="-122"/>
              </a:rPr>
              <a:t>对来操控</a:t>
            </a:r>
            <a:r>
              <a:rPr lang="en-US" altLang="zh-CN" sz="2000" dirty="0">
                <a:latin typeface="+mj-lt"/>
                <a:ea typeface="宋体" pitchFamily="2" charset="-122"/>
              </a:rPr>
              <a:t>Majorana</a:t>
            </a:r>
            <a:r>
              <a:rPr lang="zh-CN" altLang="en-US" sz="2000" dirty="0">
                <a:latin typeface="+mj-lt"/>
                <a:ea typeface="宋体" pitchFamily="2" charset="-122"/>
              </a:rPr>
              <a:t>编织：可集成平台</a:t>
            </a:r>
            <a:endParaRPr lang="zh-CN" altLang="en-US" sz="2000" dirty="0">
              <a:latin typeface="+mj-lt"/>
              <a:ea typeface="宋体" pitchFamily="2" charset="-122"/>
            </a:endParaRPr>
          </a:p>
        </p:txBody>
      </p:sp>
      <p:sp>
        <p:nvSpPr>
          <p:cNvPr id="4" name="Text Box 3"/>
          <p:cNvSpPr txBox="true"/>
          <p:nvPr/>
        </p:nvSpPr>
        <p:spPr>
          <a:xfrm>
            <a:off x="175260" y="744855"/>
            <a:ext cx="7228840" cy="15995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Majorana</a:t>
            </a:r>
            <a:r>
              <a:rPr lang="zh-CN" altLang="en-US" sz="1400" dirty="0">
                <a:solidFill>
                  <a:schemeClr val="tx1"/>
                </a:solidFill>
                <a:latin typeface="+mj-lt"/>
                <a:ea typeface="宋体" pitchFamily="2" charset="-122"/>
              </a:rPr>
              <a:t>零模是准粒子，是拓扑量子计算的基石</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超导</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铁磁</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异质结中的</a:t>
            </a:r>
            <a:r>
              <a:rPr lang="en-US" altLang="en-US" sz="1400" dirty="0">
                <a:solidFill>
                  <a:schemeClr val="tx1"/>
                </a:solidFill>
                <a:latin typeface="+mj-lt"/>
                <a:ea typeface="宋体" pitchFamily="2" charset="-122"/>
              </a:rPr>
              <a:t>skyrmion-vortex</a:t>
            </a:r>
            <a:r>
              <a:rPr lang="zh-CN" altLang="en-US" sz="1400" dirty="0">
                <a:solidFill>
                  <a:schemeClr val="tx1"/>
                </a:solidFill>
                <a:latin typeface="+mj-lt"/>
                <a:ea typeface="宋体" pitchFamily="2" charset="-122"/>
              </a:rPr>
              <a:t>对中存在</a:t>
            </a: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零模，可以二维空间方便地操控</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本文：绝热地编织了复合拓扑结构，并能过对超导序参量的自洽计算，数值地验证了</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零模的非阿贝尔统计性</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这种方法有望发展成为可集成的平台</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latin typeface="+mj-lt"/>
                <a:ea typeface="宋体" pitchFamily="2" charset="-122"/>
                <a:sym typeface="+mn-ea"/>
              </a:rPr>
              <a:t>skyrmion-vortex</a:t>
            </a:r>
            <a:r>
              <a:rPr lang="zh-CN" altLang="en-US" sz="1400" dirty="0">
                <a:latin typeface="+mj-lt"/>
                <a:ea typeface="宋体" pitchFamily="2" charset="-122"/>
                <a:sym typeface="+mn-ea"/>
              </a:rPr>
              <a:t>对可以</a:t>
            </a:r>
            <a:r>
              <a:rPr lang="zh-CN" altLang="en-US" sz="1400">
                <a:ea typeface="宋体" pitchFamily="2" charset="-122"/>
                <a:sym typeface="+mn-ea"/>
              </a:rPr>
              <a:t>由</a:t>
            </a:r>
            <a:r>
              <a:rPr lang="en-US" altLang="zh-CN" sz="1400">
                <a:ea typeface="宋体" pitchFamily="2" charset="-122"/>
                <a:sym typeface="+mn-ea"/>
              </a:rPr>
              <a:t>SOC</a:t>
            </a:r>
            <a:r>
              <a:rPr lang="zh-CN" altLang="en-US" sz="1400">
                <a:ea typeface="宋体" pitchFamily="2" charset="-122"/>
                <a:sym typeface="+mn-ea"/>
              </a:rPr>
              <a:t>或应用场导致</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系统：</a:t>
            </a:r>
            <a:r>
              <a:rPr lang="zh-CN" altLang="en-US" sz="1400" dirty="0">
                <a:solidFill>
                  <a:srgbClr val="FF0000"/>
                </a:solidFill>
                <a:latin typeface="+mj-lt"/>
                <a:ea typeface="宋体" pitchFamily="2" charset="-122"/>
              </a:rPr>
              <a:t>二维</a:t>
            </a:r>
            <a:r>
              <a:rPr lang="en-US" altLang="zh-CN" sz="1400" dirty="0">
                <a:solidFill>
                  <a:schemeClr val="tx1"/>
                </a:solidFill>
                <a:latin typeface="+mj-lt"/>
                <a:ea typeface="宋体" pitchFamily="2" charset="-122"/>
              </a:rPr>
              <a:t> </a:t>
            </a:r>
            <a:r>
              <a:rPr lang="zh-CN" altLang="en-US" sz="1400" dirty="0">
                <a:solidFill>
                  <a:srgbClr val="FF0000"/>
                </a:solidFill>
                <a:latin typeface="+mj-lt"/>
                <a:ea typeface="宋体" pitchFamily="2" charset="-122"/>
                <a:sym typeface="+mn-ea"/>
              </a:rPr>
              <a:t>超导</a:t>
            </a:r>
            <a:r>
              <a:rPr lang="en-US" altLang="zh-CN" sz="1400" dirty="0">
                <a:solidFill>
                  <a:srgbClr val="FF0000"/>
                </a:solidFill>
                <a:latin typeface="+mj-lt"/>
                <a:ea typeface="宋体" pitchFamily="2" charset="-122"/>
                <a:sym typeface="+mn-ea"/>
              </a:rPr>
              <a:t>/</a:t>
            </a:r>
            <a:r>
              <a:rPr lang="zh-CN" altLang="en-US" sz="1400" dirty="0">
                <a:solidFill>
                  <a:srgbClr val="FF0000"/>
                </a:solidFill>
                <a:latin typeface="+mj-lt"/>
                <a:ea typeface="宋体" pitchFamily="2" charset="-122"/>
                <a:sym typeface="+mn-ea"/>
              </a:rPr>
              <a:t>铁磁</a:t>
            </a:r>
            <a:r>
              <a:rPr lang="en-US" altLang="zh-CN" sz="1400" dirty="0">
                <a:solidFill>
                  <a:srgbClr val="FF0000"/>
                </a:solidFill>
                <a:latin typeface="+mj-lt"/>
                <a:ea typeface="宋体" pitchFamily="2" charset="-122"/>
                <a:sym typeface="+mn-ea"/>
              </a:rPr>
              <a:t> </a:t>
            </a:r>
            <a:r>
              <a:rPr lang="zh-CN" altLang="en-US" sz="1400" dirty="0">
                <a:solidFill>
                  <a:srgbClr val="FF0000"/>
                </a:solidFill>
                <a:latin typeface="+mj-lt"/>
                <a:ea typeface="宋体" pitchFamily="2" charset="-122"/>
                <a:sym typeface="+mn-ea"/>
              </a:rPr>
              <a:t>异质结</a:t>
            </a:r>
            <a:endParaRPr lang="zh-CN" altLang="en-US" sz="1400" dirty="0">
              <a:solidFill>
                <a:srgbClr val="FF0000"/>
              </a:solidFill>
              <a:latin typeface="+mj-lt"/>
              <a:ea typeface="宋体" pitchFamily="2" charset="-122"/>
              <a:sym typeface="+mn-ea"/>
            </a:endParaRPr>
          </a:p>
        </p:txBody>
      </p:sp>
      <p:sp>
        <p:nvSpPr>
          <p:cNvPr id="2" name="Text Box 1"/>
          <p:cNvSpPr txBox="true"/>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true"/>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true"/>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true"/>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true"/>
          </p:cNvPicPr>
          <p:nvPr/>
        </p:nvPicPr>
        <p:blipFill>
          <a:blip r:embed="rId4"/>
          <a:stretch>
            <a:fillRect/>
          </a:stretch>
        </p:blipFill>
        <p:spPr>
          <a:xfrm>
            <a:off x="5040630" y="2943225"/>
            <a:ext cx="2508250" cy="1892935"/>
          </a:xfrm>
          <a:prstGeom prst="rect">
            <a:avLst/>
          </a:prstGeom>
        </p:spPr>
      </p:pic>
      <p:sp>
        <p:nvSpPr>
          <p:cNvPr id="9" name="Text Box 8"/>
          <p:cNvSpPr txBox="true"/>
          <p:nvPr/>
        </p:nvSpPr>
        <p:spPr>
          <a:xfrm>
            <a:off x="3762375" y="4907915"/>
            <a:ext cx="640080" cy="368300"/>
          </a:xfrm>
          <a:prstGeom prst="rect">
            <a:avLst/>
          </a:prstGeom>
          <a:noFill/>
        </p:spPr>
        <p:txBody>
          <a:bodyPr wrap="none" rtlCol="0">
            <a:spAutoFit/>
          </a:bodyPr>
          <a:p>
            <a:r>
              <a:rPr lang="zh-CN" altLang="en-US">
                <a:ea typeface="宋体" pitchFamily="2" charset="-122"/>
              </a:rPr>
              <a:t>能谱</a:t>
            </a:r>
            <a:endParaRPr lang="zh-CN" altLang="en-US">
              <a:ea typeface="宋体" pitchFamily="2" charset="-122"/>
            </a:endParaRPr>
          </a:p>
        </p:txBody>
      </p:sp>
      <p:sp>
        <p:nvSpPr>
          <p:cNvPr id="10" name="Text Box 9"/>
          <p:cNvSpPr txBox="true"/>
          <p:nvPr/>
        </p:nvSpPr>
        <p:spPr>
          <a:xfrm>
            <a:off x="6019800" y="4907915"/>
            <a:ext cx="640080" cy="368300"/>
          </a:xfrm>
          <a:prstGeom prst="rect">
            <a:avLst/>
          </a:prstGeom>
          <a:noFill/>
        </p:spPr>
        <p:txBody>
          <a:bodyPr wrap="none" rtlCol="0">
            <a:spAutoFit/>
          </a:bodyPr>
          <a:p>
            <a:r>
              <a:rPr lang="zh-CN" altLang="en-US">
                <a:ea typeface="宋体" pitchFamily="2" charset="-122"/>
              </a:rPr>
              <a:t>相图</a:t>
            </a:r>
            <a:endParaRPr lang="zh-CN" altLang="en-US">
              <a:ea typeface="宋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941857" y="131011"/>
            <a:ext cx="5677535" cy="460375"/>
          </a:xfrm>
          <a:prstGeom prst="rect">
            <a:avLst/>
          </a:prstGeom>
          <a:noFill/>
        </p:spPr>
        <p:txBody>
          <a:bodyPr wrap="none" rtlCol="0">
            <a:spAutoFit/>
          </a:bodyPr>
          <a:lstStyle/>
          <a:p>
            <a:r>
              <a:rPr lang="zh-CN" sz="2400" dirty="0">
                <a:latin typeface="+mj-lt"/>
                <a:ea typeface="宋体" pitchFamily="2" charset="-122"/>
              </a:rPr>
              <a:t>零电流情况下电子型</a:t>
            </a:r>
            <a:r>
              <a:rPr lang="en-US" altLang="zh-CN" sz="2400" dirty="0">
                <a:latin typeface="+mj-lt"/>
                <a:ea typeface="宋体" pitchFamily="2" charset="-122"/>
              </a:rPr>
              <a:t>shot noise</a:t>
            </a:r>
            <a:r>
              <a:rPr lang="zh-CN" altLang="en-US" sz="2400" dirty="0">
                <a:latin typeface="+mj-lt"/>
                <a:ea typeface="宋体" pitchFamily="2" charset="-122"/>
              </a:rPr>
              <a:t>的普适边界</a:t>
            </a:r>
            <a:endParaRPr lang="zh-CN" altLang="en-US" sz="2400" dirty="0">
              <a:latin typeface="+mj-lt"/>
              <a:ea typeface="宋体" pitchFamily="2" charset="-122"/>
            </a:endParaRPr>
          </a:p>
        </p:txBody>
      </p:sp>
      <p:sp>
        <p:nvSpPr>
          <p:cNvPr id="8" name="Text Box 7"/>
          <p:cNvSpPr txBox="true"/>
          <p:nvPr/>
        </p:nvSpPr>
        <p:spPr>
          <a:xfrm>
            <a:off x="110490" y="702945"/>
            <a:ext cx="7305040" cy="3167380"/>
          </a:xfrm>
          <a:prstGeom prst="rect">
            <a:avLst/>
          </a:prstGeom>
          <a:noFill/>
        </p:spPr>
        <p:txBody>
          <a:bodyPr wrap="square" rtlCol="0">
            <a:spAutoFit/>
          </a:bodyPr>
          <a:lstStyle/>
          <a:p>
            <a:pPr marL="285750" indent="-285750">
              <a:lnSpc>
                <a:spcPct val="110000"/>
              </a:lnSpc>
              <a:buFont typeface="Arial" panose="02080604020202020204" pitchFamily="34" charset="0"/>
              <a:buChar char="•"/>
            </a:pPr>
            <a:r>
              <a:rPr lang="zh-CN" altLang="en-US" sz="1400" dirty="0">
                <a:ea typeface="宋体" pitchFamily="2" charset="-122"/>
                <a:sym typeface="+mn-ea"/>
              </a:rPr>
              <a:t>介观器件在</a:t>
            </a:r>
            <a:r>
              <a:rPr lang="zh-CN" altLang="en-US" sz="1400" dirty="0">
                <a:solidFill>
                  <a:srgbClr val="FF0000"/>
                </a:solidFill>
                <a:ea typeface="宋体" pitchFamily="2" charset="-122"/>
                <a:sym typeface="+mn-ea"/>
              </a:rPr>
              <a:t>平衡</a:t>
            </a:r>
            <a:r>
              <a:rPr lang="en-US" altLang="zh-CN" sz="1400" dirty="0">
                <a:ea typeface="宋体" pitchFamily="2" charset="-122"/>
                <a:sym typeface="+mn-ea"/>
              </a:rPr>
              <a:t>(</a:t>
            </a:r>
            <a:r>
              <a:rPr lang="zh-CN" altLang="en-US" sz="1400" dirty="0">
                <a:ea typeface="宋体" pitchFamily="2" charset="-122"/>
                <a:sym typeface="+mn-ea"/>
              </a:rPr>
              <a:t>热噪声</a:t>
            </a:r>
            <a:r>
              <a:rPr lang="en-US" altLang="zh-CN" sz="1400" dirty="0">
                <a:ea typeface="宋体" pitchFamily="2" charset="-122"/>
                <a:sym typeface="+mn-ea"/>
              </a:rPr>
              <a:t>)</a:t>
            </a:r>
            <a:r>
              <a:rPr lang="zh-CN" altLang="en-US" sz="1400" dirty="0">
                <a:ea typeface="宋体" pitchFamily="2" charset="-122"/>
                <a:sym typeface="+mn-ea"/>
              </a:rPr>
              <a:t>与</a:t>
            </a:r>
            <a:r>
              <a:rPr lang="zh-CN" altLang="en-US" sz="1400" dirty="0">
                <a:solidFill>
                  <a:srgbClr val="FF0000"/>
                </a:solidFill>
                <a:ea typeface="宋体" pitchFamily="2" charset="-122"/>
                <a:sym typeface="+mn-ea"/>
              </a:rPr>
              <a:t>非平衡</a:t>
            </a:r>
            <a:r>
              <a:rPr lang="en-US" altLang="zh-CN" sz="1400" dirty="0">
                <a:ea typeface="宋体" pitchFamily="2" charset="-122"/>
                <a:sym typeface="+mn-ea"/>
              </a:rPr>
              <a:t>(</a:t>
            </a:r>
            <a:r>
              <a:rPr lang="zh-CN" altLang="en-US" sz="1400" dirty="0">
                <a:ea typeface="宋体" pitchFamily="2" charset="-122"/>
                <a:sym typeface="+mn-ea"/>
              </a:rPr>
              <a:t>散射区电子产生</a:t>
            </a:r>
            <a:r>
              <a:rPr lang="en-US" altLang="zh-CN" sz="1400" dirty="0">
                <a:ea typeface="宋体" pitchFamily="2" charset="-122"/>
                <a:sym typeface="+mn-ea"/>
              </a:rPr>
              <a:t>shot noise)</a:t>
            </a:r>
            <a:r>
              <a:rPr lang="zh-CN" altLang="en-US" sz="1400" dirty="0">
                <a:ea typeface="宋体" pitchFamily="2" charset="-122"/>
                <a:sym typeface="+mn-ea"/>
              </a:rPr>
              <a:t>下都会产生噪声。</a:t>
            </a:r>
            <a:endParaRPr lang="zh-CN" altLang="en-US" sz="1400" dirty="0">
              <a:ea typeface="宋体" pitchFamily="2" charset="-122"/>
              <a:sym typeface="+mn-ea"/>
            </a:endParaRPr>
          </a:p>
          <a:p>
            <a:pPr marL="285750" indent="-285750">
              <a:lnSpc>
                <a:spcPct val="110000"/>
              </a:lnSpc>
              <a:buFont typeface="Arial" panose="02080604020202020204" pitchFamily="34" charset="0"/>
              <a:buChar char="•"/>
            </a:pPr>
            <a:r>
              <a:rPr lang="en-US" altLang="zh-CN" sz="1400" dirty="0">
                <a:ea typeface="宋体" pitchFamily="2" charset="-122"/>
              </a:rPr>
              <a:t>shot noise</a:t>
            </a:r>
            <a:r>
              <a:rPr lang="zh-CN" altLang="en-US" sz="1400" dirty="0">
                <a:ea typeface="宋体" pitchFamily="2" charset="-122"/>
              </a:rPr>
              <a:t>对研究电荷载流子很有用，如帮助实验上发现了分数电荷。</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最近发现了</a:t>
            </a:r>
            <a:r>
              <a:rPr lang="en-US" altLang="zh-CN" sz="1400" dirty="0">
                <a:ea typeface="宋体" pitchFamily="2" charset="-122"/>
              </a:rPr>
              <a:t>d</a:t>
            </a:r>
            <a:r>
              <a:rPr lang="en-US" altLang="en-US" sz="1400" dirty="0">
                <a:ea typeface="宋体" pitchFamily="2" charset="-122"/>
              </a:rPr>
              <a:t>elta-T noise, </a:t>
            </a:r>
            <a:r>
              <a:rPr lang="zh-CN" altLang="en-US" sz="1400" dirty="0">
                <a:ea typeface="宋体" pitchFamily="2" charset="-122"/>
              </a:rPr>
              <a:t>完全由温度差导致，但与热噪声不同，在零平均电流时依然存在</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本文：</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在一般非平衡条件下温差、偏压实现了零电流时的有限</a:t>
            </a:r>
            <a:r>
              <a:rPr lang="en-US" altLang="zh-CN" sz="1400" dirty="0">
                <a:ea typeface="宋体" pitchFamily="2" charset="-122"/>
              </a:rPr>
              <a:t>shot noise. </a:t>
            </a:r>
            <a:endParaRPr lang="en-US" altLang="zh-CN"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在合适的非平衡条件下，其他类型的流也有这种现象，如热</a:t>
            </a:r>
            <a:r>
              <a:rPr lang="en-US" altLang="zh-CN" sz="1400" dirty="0">
                <a:ea typeface="宋体" pitchFamily="2" charset="-122"/>
              </a:rPr>
              <a:t>shot noise</a:t>
            </a:r>
            <a:r>
              <a:rPr lang="zh-CN" altLang="en-US" sz="1400" dirty="0">
                <a:ea typeface="宋体" pitchFamily="2" charset="-122"/>
              </a:rPr>
              <a:t>在零热流下的行为。</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发现：</a:t>
            </a:r>
            <a:endParaRPr lang="zh-CN" altLang="en-US" sz="1400" dirty="0">
              <a:ea typeface="宋体" pitchFamily="2" charset="-122"/>
            </a:endParaRPr>
          </a:p>
          <a:p>
            <a:pPr lvl="1" indent="0">
              <a:lnSpc>
                <a:spcPct val="110000"/>
              </a:lnSpc>
              <a:buNone/>
            </a:pPr>
            <a:r>
              <a:rPr lang="en-US" altLang="zh-CN" sz="1400" dirty="0">
                <a:ea typeface="宋体" pitchFamily="2" charset="-122"/>
              </a:rPr>
              <a:t>1. </a:t>
            </a:r>
            <a:r>
              <a:rPr lang="zh-CN" altLang="en-US" sz="1400" dirty="0">
                <a:ea typeface="宋体" pitchFamily="2" charset="-122"/>
              </a:rPr>
              <a:t>电荷</a:t>
            </a:r>
            <a:r>
              <a:rPr lang="en-US" altLang="zh-CN" sz="1400" dirty="0">
                <a:ea typeface="宋体" pitchFamily="2" charset="-122"/>
              </a:rPr>
              <a:t>shot noise</a:t>
            </a:r>
            <a:r>
              <a:rPr lang="zh-CN" altLang="en-US" sz="1400" dirty="0">
                <a:ea typeface="宋体" pitchFamily="2" charset="-122"/>
              </a:rPr>
              <a:t>边界：零电流下的电荷</a:t>
            </a:r>
            <a:r>
              <a:rPr lang="en-US" altLang="zh-CN" sz="1400" dirty="0">
                <a:ea typeface="宋体" pitchFamily="2" charset="-122"/>
              </a:rPr>
              <a:t>shot noise</a:t>
            </a:r>
            <a:r>
              <a:rPr lang="zh-CN" altLang="en-US" sz="1400" dirty="0">
                <a:ea typeface="宋体" pitchFamily="2" charset="-122"/>
              </a:rPr>
              <a:t>不能超过热噪声，与系统细节和非平衡条件无关。</a:t>
            </a:r>
            <a:endParaRPr lang="zh-CN" altLang="en-US" sz="1400" dirty="0">
              <a:ea typeface="宋体" pitchFamily="2" charset="-122"/>
            </a:endParaRPr>
          </a:p>
          <a:p>
            <a:pPr lvl="1" indent="0">
              <a:lnSpc>
                <a:spcPct val="110000"/>
              </a:lnSpc>
              <a:buNone/>
            </a:pPr>
            <a:r>
              <a:rPr lang="en-US" altLang="zh-CN" sz="1400" dirty="0">
                <a:ea typeface="宋体" pitchFamily="2" charset="-122"/>
              </a:rPr>
              <a:t>2. </a:t>
            </a:r>
            <a:r>
              <a:rPr lang="zh-CN" altLang="en-US" sz="1400" dirty="0">
                <a:ea typeface="宋体" pitchFamily="2" charset="-122"/>
              </a:rPr>
              <a:t>零热流下的热</a:t>
            </a:r>
            <a:r>
              <a:rPr lang="en-US" altLang="zh-CN" sz="1400" dirty="0">
                <a:ea typeface="宋体" pitchFamily="2" charset="-122"/>
              </a:rPr>
              <a:t>shot noise </a:t>
            </a:r>
            <a:r>
              <a:rPr lang="zh-CN" altLang="en-US" sz="1400" dirty="0">
                <a:ea typeface="宋体" pitchFamily="2" charset="-122"/>
              </a:rPr>
              <a:t>无这一限制，说明零流条件下电荷输运与热输运根本上不同。</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方法：散射理论。要满足条件</a:t>
            </a:r>
            <a:r>
              <a:rPr lang="zh-CN" altLang="en-US" sz="1400" dirty="0">
                <a:solidFill>
                  <a:srgbClr val="FF0000"/>
                </a:solidFill>
                <a:ea typeface="宋体" pitchFamily="2" charset="-122"/>
              </a:rPr>
              <a:t>零流（热电势：</a:t>
            </a:r>
            <a:r>
              <a:rPr lang="en-US" altLang="zh-CN" sz="1400" dirty="0">
                <a:solidFill>
                  <a:srgbClr val="FF0000"/>
                </a:solidFill>
                <a:ea typeface="宋体" pitchFamily="2" charset="-122"/>
              </a:rPr>
              <a:t>                  </a:t>
            </a:r>
            <a:r>
              <a:rPr lang="zh-CN" altLang="en-US" sz="1400" dirty="0">
                <a:solidFill>
                  <a:srgbClr val="FF0000"/>
                </a:solidFill>
                <a:ea typeface="宋体" pitchFamily="2" charset="-122"/>
              </a:rPr>
              <a:t>）</a:t>
            </a:r>
            <a:endParaRPr lang="zh-CN" altLang="en-US" sz="1400" dirty="0">
              <a:solidFill>
                <a:srgbClr val="7030A0"/>
              </a:solidFill>
              <a:ea typeface="宋体" pitchFamily="2" charset="-122"/>
            </a:endParaRPr>
          </a:p>
        </p:txBody>
      </p:sp>
      <p:sp>
        <p:nvSpPr>
          <p:cNvPr id="3" name="Text Box 2"/>
          <p:cNvSpPr txBox="true"/>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true"/>
          </p:cNvPicPr>
          <p:nvPr/>
        </p:nvPicPr>
        <p:blipFill>
          <a:blip r:embed="rId1"/>
          <a:stretch>
            <a:fillRect/>
          </a:stretch>
        </p:blipFill>
        <p:spPr>
          <a:xfrm>
            <a:off x="4042410" y="3584575"/>
            <a:ext cx="774700" cy="200660"/>
          </a:xfrm>
          <a:prstGeom prst="rect">
            <a:avLst/>
          </a:prstGeom>
        </p:spPr>
      </p:pic>
      <p:pic>
        <p:nvPicPr>
          <p:cNvPr id="5" name="Picture 4" descr="1"/>
          <p:cNvPicPr>
            <a:picLocks noChangeAspect="true"/>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2976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true"/>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80604020202020204" pitchFamily="34" charset="0"/>
              <a:buChar char="•"/>
            </a:pPr>
            <a:r>
              <a:rPr lang="en-US" altLang="zh-CN" sz="1400" dirty="0">
                <a:solidFill>
                  <a:srgbClr val="FF0000"/>
                </a:solidFill>
                <a:ea typeface="宋体" pitchFamily="2" charset="-122"/>
                <a:sym typeface="+mn-ea"/>
              </a:rPr>
              <a:t>NM/NM/FI</a:t>
            </a:r>
            <a:r>
              <a:rPr lang="zh-CN" altLang="en-US" sz="1400" dirty="0">
                <a:solidFill>
                  <a:srgbClr val="FF0000"/>
                </a:solidFill>
                <a:ea typeface="宋体" pitchFamily="2" charset="-122"/>
                <a:sym typeface="+mn-ea"/>
              </a:rPr>
              <a:t>系统里能算吗？电流为零，自旋流，热流有这个现象吗？</a:t>
            </a:r>
            <a:endParaRPr lang="zh-CN" altLang="en-US" sz="1400" dirty="0">
              <a:solidFill>
                <a:srgbClr val="FF0000"/>
              </a:solidFill>
              <a:ea typeface="宋体"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91337" y="117041"/>
            <a:ext cx="6379210" cy="460375"/>
          </a:xfrm>
          <a:prstGeom prst="rect">
            <a:avLst/>
          </a:prstGeom>
          <a:noFill/>
        </p:spPr>
        <p:txBody>
          <a:bodyPr wrap="none" rtlCol="0">
            <a:spAutoFit/>
          </a:bodyPr>
          <a:p>
            <a:r>
              <a:rPr lang="zh-CN" altLang="en-US" sz="2400" dirty="0">
                <a:latin typeface="+mj-lt"/>
                <a:ea typeface="宋体" pitchFamily="2" charset="-122"/>
              </a:rPr>
              <a:t>有限温度下的</a:t>
            </a:r>
            <a:r>
              <a:rPr lang="en-US" altLang="zh-CN" sz="2400" dirty="0">
                <a:latin typeface="+mj-lt"/>
                <a:ea typeface="宋体" pitchFamily="2" charset="-122"/>
              </a:rPr>
              <a:t>skyrmion</a:t>
            </a:r>
            <a:r>
              <a:rPr lang="zh-CN" altLang="en-US" sz="2400" dirty="0">
                <a:latin typeface="+mj-lt"/>
                <a:ea typeface="宋体" pitchFamily="2" charset="-122"/>
              </a:rPr>
              <a:t>动力学：超越</a:t>
            </a:r>
            <a:r>
              <a:rPr lang="en-US" altLang="zh-CN" sz="2400" dirty="0">
                <a:latin typeface="+mj-lt"/>
                <a:ea typeface="宋体" pitchFamily="2" charset="-122"/>
              </a:rPr>
              <a:t>Thiele</a:t>
            </a:r>
            <a:r>
              <a:rPr lang="zh-CN" altLang="en-US" sz="2400" dirty="0">
                <a:latin typeface="+mj-lt"/>
                <a:ea typeface="宋体" pitchFamily="2" charset="-122"/>
              </a:rPr>
              <a:t>方程</a:t>
            </a:r>
            <a:endParaRPr lang="zh-CN" altLang="en-US" sz="2400" dirty="0">
              <a:latin typeface="+mj-lt"/>
              <a:ea typeface="宋体" pitchFamily="2" charset="-122"/>
            </a:endParaRPr>
          </a:p>
        </p:txBody>
      </p:sp>
      <p:sp>
        <p:nvSpPr>
          <p:cNvPr id="4" name="Text Box 3"/>
          <p:cNvSpPr txBox="true"/>
          <p:nvPr/>
        </p:nvSpPr>
        <p:spPr>
          <a:xfrm>
            <a:off x="158115" y="563880"/>
            <a:ext cx="7324725" cy="138366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磁结构常被当作服从</a:t>
            </a:r>
            <a:r>
              <a:rPr lang="en-US" altLang="zh-CN" sz="1400">
                <a:ea typeface="宋体" pitchFamily="2" charset="-122"/>
              </a:rPr>
              <a:t>Thiele</a:t>
            </a:r>
            <a:r>
              <a:rPr lang="zh-CN" altLang="en-US" sz="1400">
                <a:ea typeface="宋体" pitchFamily="2" charset="-122"/>
              </a:rPr>
              <a:t>方程的准粒子对待。</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本文通过对铁磁</a:t>
            </a:r>
            <a:r>
              <a:rPr lang="en-US" altLang="zh-CN" sz="1400">
                <a:ea typeface="宋体" pitchFamily="2" charset="-122"/>
              </a:rPr>
              <a:t>sk</a:t>
            </a:r>
            <a:r>
              <a:rPr lang="zh-CN" altLang="en-US" sz="1400">
                <a:ea typeface="宋体" pitchFamily="2" charset="-122"/>
              </a:rPr>
              <a:t>的电流驱动和</a:t>
            </a:r>
            <a:r>
              <a:rPr lang="en-US" altLang="zh-CN" sz="1400">
                <a:ea typeface="宋体" pitchFamily="2" charset="-122"/>
              </a:rPr>
              <a:t>Brown</a:t>
            </a:r>
            <a:r>
              <a:rPr lang="zh-CN" altLang="en-US" sz="1400">
                <a:ea typeface="宋体" pitchFamily="2" charset="-122"/>
              </a:rPr>
              <a:t>运动研究，表明基于</a:t>
            </a:r>
            <a:r>
              <a:rPr lang="en-US" altLang="zh-CN" sz="1400">
                <a:ea typeface="宋体" pitchFamily="2" charset="-122"/>
              </a:rPr>
              <a:t>Thiele</a:t>
            </a:r>
            <a:r>
              <a:rPr lang="zh-CN" altLang="en-US" sz="1400">
                <a:ea typeface="宋体" pitchFamily="2" charset="-122"/>
              </a:rPr>
              <a:t>方程的现有理论不能有</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效描述有限温度下的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我们提出了一个拓展的运动方程：包含了</a:t>
            </a:r>
            <a:r>
              <a:rPr lang="en-US" altLang="zh-CN" sz="1400">
                <a:ea typeface="宋体" pitchFamily="2" charset="-122"/>
              </a:rPr>
              <a:t>sk</a:t>
            </a:r>
            <a:r>
              <a:rPr lang="zh-CN" altLang="en-US" sz="1400">
                <a:ea typeface="宋体" pitchFamily="2" charset="-122"/>
              </a:rPr>
              <a:t>与</a:t>
            </a:r>
            <a:r>
              <a:rPr lang="en-US" altLang="zh-CN" sz="1400">
                <a:ea typeface="宋体" pitchFamily="2" charset="-122"/>
              </a:rPr>
              <a:t>magnon</a:t>
            </a:r>
            <a:r>
              <a:rPr lang="zh-CN" altLang="en-US" sz="1400">
                <a:ea typeface="宋体" pitchFamily="2" charset="-122"/>
              </a:rPr>
              <a:t>库的耦合，导致了一个额外的，</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正比于温度一次方的耗散项。</a:t>
            </a:r>
            <a:r>
              <a:rPr lang="zh-CN" altLang="en-US" sz="1400">
                <a:solidFill>
                  <a:srgbClr val="FF0000"/>
                </a:solidFill>
                <a:ea typeface="宋体" pitchFamily="2" charset="-122"/>
              </a:rPr>
              <a:t>将</a:t>
            </a:r>
            <a:r>
              <a:rPr lang="en-US" altLang="zh-CN" sz="1400">
                <a:solidFill>
                  <a:srgbClr val="FF0000"/>
                </a:solidFill>
                <a:ea typeface="宋体" pitchFamily="2" charset="-122"/>
              </a:rPr>
              <a:t>Thiele</a:t>
            </a:r>
            <a:r>
              <a:rPr lang="zh-CN" altLang="en-US" sz="1400">
                <a:solidFill>
                  <a:srgbClr val="FF0000"/>
                </a:solidFill>
                <a:ea typeface="宋体" pitchFamily="2" charset="-122"/>
              </a:rPr>
              <a:t>方程拓展到有限温和小阻尼情况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这个耗散项在单层和多层薄膜结构中占主导作用。</a:t>
            </a:r>
            <a:endParaRPr lang="zh-CN" altLang="en-US" sz="1400">
              <a:ea typeface="宋体" pitchFamily="2" charset="-122"/>
            </a:endParaRPr>
          </a:p>
        </p:txBody>
      </p:sp>
      <p:sp>
        <p:nvSpPr>
          <p:cNvPr id="2" name="Text Box 1"/>
          <p:cNvSpPr txBox="true"/>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true"/>
          <p:nvPr/>
        </p:nvSpPr>
        <p:spPr>
          <a:xfrm>
            <a:off x="323215" y="4278630"/>
            <a:ext cx="635635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实验上第一次探测到孤立的</a:t>
            </a:r>
            <a:r>
              <a:rPr lang="en-US" altLang="zh-CN" sz="1400">
                <a:ea typeface="宋体" pitchFamily="2" charset="-122"/>
              </a:rPr>
              <a:t>s</a:t>
            </a:r>
            <a:r>
              <a:rPr lang="en-US" altLang="en-US" sz="1400">
                <a:ea typeface="宋体" pitchFamily="2" charset="-122"/>
              </a:rPr>
              <a:t>k</a:t>
            </a:r>
            <a:r>
              <a:rPr lang="zh-CN" altLang="en-US" sz="1400">
                <a:ea typeface="宋体" pitchFamily="2" charset="-122"/>
              </a:rPr>
              <a:t>，Nature (London) 465, 901 (2010)</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实验上研究了孤立</a:t>
            </a:r>
            <a:r>
              <a:rPr lang="en-US" altLang="zh-CN" sz="1400">
                <a:ea typeface="宋体" pitchFamily="2" charset="-122"/>
              </a:rPr>
              <a:t>sk</a:t>
            </a:r>
            <a:r>
              <a:rPr lang="zh-CN" altLang="en-US" sz="1400">
                <a:ea typeface="宋体" pitchFamily="2" charset="-122"/>
              </a:rPr>
              <a:t>的电流驱动</a:t>
            </a:r>
            <a:r>
              <a:rPr lang="en-US" altLang="zh-CN" sz="1400">
                <a:ea typeface="宋体" pitchFamily="2" charset="-122"/>
              </a:rPr>
              <a:t> [</a:t>
            </a:r>
            <a:r>
              <a:rPr lang="en-US" altLang="en-US" sz="1400">
                <a:ea typeface="宋体" pitchFamily="2" charset="-122"/>
              </a:rPr>
              <a:t>8-11]</a:t>
            </a:r>
            <a:r>
              <a:rPr lang="zh-CN" altLang="en-US" sz="1400">
                <a:ea typeface="宋体" pitchFamily="2" charset="-122"/>
              </a:rPr>
              <a:t>，和有限温度下的</a:t>
            </a:r>
            <a:r>
              <a:rPr lang="en-US" altLang="zh-CN" sz="1400">
                <a:ea typeface="宋体" pitchFamily="2" charset="-122"/>
              </a:rPr>
              <a:t>Brown</a:t>
            </a:r>
            <a:r>
              <a:rPr lang="zh-CN" altLang="en-US" sz="1400">
                <a:ea typeface="宋体" pitchFamily="2" charset="-122"/>
              </a:rPr>
              <a:t>运动</a:t>
            </a:r>
            <a:r>
              <a:rPr lang="en-US" altLang="zh-CN" sz="1400">
                <a:ea typeface="宋体" pitchFamily="2" charset="-122"/>
              </a:rPr>
              <a:t> [12-14]</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目前孤立</a:t>
            </a:r>
            <a:r>
              <a:rPr lang="en-US" altLang="zh-CN" sz="1400">
                <a:ea typeface="宋体" pitchFamily="2" charset="-122"/>
              </a:rPr>
              <a:t>sk</a:t>
            </a:r>
            <a:r>
              <a:rPr lang="zh-CN" altLang="en-US" sz="1400">
                <a:ea typeface="宋体" pitchFamily="2" charset="-122"/>
              </a:rPr>
              <a:t>被当作</a:t>
            </a:r>
            <a:r>
              <a:rPr lang="zh-CN" altLang="en-US" sz="1400" b="1">
                <a:solidFill>
                  <a:srgbClr val="FF0000"/>
                </a:solidFill>
                <a:ea typeface="宋体" pitchFamily="2" charset="-122"/>
              </a:rPr>
              <a:t>刚体</a:t>
            </a:r>
            <a:r>
              <a:rPr lang="zh-CN" altLang="en-US" sz="1400">
                <a:ea typeface="宋体" pitchFamily="2" charset="-122"/>
              </a:rPr>
              <a:t>准粒子，用</a:t>
            </a:r>
            <a:r>
              <a:rPr lang="en-US" altLang="zh-CN" sz="1400">
                <a:ea typeface="宋体" pitchFamily="2" charset="-122"/>
              </a:rPr>
              <a:t>Thiele</a:t>
            </a:r>
            <a:r>
              <a:rPr lang="zh-CN" altLang="en-US" sz="1400">
                <a:ea typeface="宋体" pitchFamily="2" charset="-122"/>
              </a:rPr>
              <a:t>方程描述</a:t>
            </a:r>
            <a:r>
              <a:rPr lang="en-US" altLang="zh-CN" sz="1400">
                <a:ea typeface="宋体" pitchFamily="2" charset="-122"/>
              </a:rPr>
              <a:t>[15]</a:t>
            </a:r>
            <a:r>
              <a:rPr lang="zh-CN" altLang="en-US" sz="1400">
                <a:ea typeface="宋体" pitchFamily="2" charset="-122"/>
              </a:rPr>
              <a:t>。与零温下，数值模拟</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的电流驱动的</a:t>
            </a:r>
            <a:r>
              <a:rPr lang="en-US" altLang="zh-CN" sz="1400">
                <a:ea typeface="宋体" pitchFamily="2" charset="-122"/>
              </a:rPr>
              <a:t>sk</a:t>
            </a:r>
            <a:r>
              <a:rPr lang="zh-CN" altLang="en-US" sz="1400">
                <a:ea typeface="宋体" pitchFamily="2" charset="-122"/>
              </a:rPr>
              <a:t>结果定量吻合</a:t>
            </a:r>
            <a:r>
              <a:rPr lang="en-US" altLang="zh-CN" sz="1400">
                <a:solidFill>
                  <a:srgbClr val="FF0000"/>
                </a:solidFill>
                <a:ea typeface="宋体" pitchFamily="2" charset="-122"/>
              </a:rPr>
              <a:t>[16,17]</a:t>
            </a:r>
            <a:r>
              <a:rPr lang="zh-CN" altLang="en-US" sz="1400">
                <a:ea typeface="宋体" pitchFamily="2" charset="-122"/>
              </a:rPr>
              <a:t>。</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有限温度下</a:t>
            </a:r>
            <a:r>
              <a:rPr lang="en-US" altLang="zh-CN" sz="1400">
                <a:ea typeface="宋体" pitchFamily="2" charset="-122"/>
              </a:rPr>
              <a:t>magnon</a:t>
            </a:r>
            <a:r>
              <a:rPr lang="zh-CN" altLang="en-US" sz="1400">
                <a:ea typeface="宋体" pitchFamily="2" charset="-122"/>
              </a:rPr>
              <a:t>被激发，作为热库与</a:t>
            </a:r>
            <a:r>
              <a:rPr lang="en-US" altLang="zh-CN" sz="1400">
                <a:ea typeface="宋体" pitchFamily="2" charset="-122"/>
              </a:rPr>
              <a:t>s</a:t>
            </a:r>
            <a:r>
              <a:rPr lang="en-US" altLang="en-US" sz="1400">
                <a:ea typeface="宋体" pitchFamily="2" charset="-122"/>
              </a:rPr>
              <a:t>k</a:t>
            </a:r>
            <a:r>
              <a:rPr lang="zh-CN" altLang="en-US" sz="1400">
                <a:ea typeface="宋体" pitchFamily="2" charset="-122"/>
              </a:rPr>
              <a:t>耦合，量子力学范畴下的研究表明</a:t>
            </a:r>
            <a:endParaRPr lang="zh-CN" altLang="en-US" sz="1400">
              <a:ea typeface="宋体" pitchFamily="2" charset="-122"/>
            </a:endParaRPr>
          </a:p>
          <a:p>
            <a:pPr indent="0" algn="l">
              <a:buFont typeface="Arial" panose="02080604020202020204" pitchFamily="34" charset="0"/>
              <a:buNone/>
            </a:pPr>
            <a:r>
              <a:rPr lang="en-US" altLang="zh-CN" sz="1400">
                <a:ea typeface="宋体" pitchFamily="2" charset="-122"/>
              </a:rPr>
              <a:t>magnon</a:t>
            </a:r>
            <a:r>
              <a:rPr lang="zh-CN" altLang="en-US" sz="1400">
                <a:ea typeface="宋体" pitchFamily="2" charset="-122"/>
              </a:rPr>
              <a:t>诱导出了一个摩擦项。</a:t>
            </a:r>
            <a:r>
              <a:rPr lang="en-US" altLang="zh-CN" sz="1400">
                <a:solidFill>
                  <a:srgbClr val="FF0000"/>
                </a:solidFill>
                <a:ea typeface="宋体" pitchFamily="2" charset="-122"/>
              </a:rPr>
              <a:t>[</a:t>
            </a:r>
            <a:r>
              <a:rPr lang="en-US" altLang="en-US" sz="1400">
                <a:solidFill>
                  <a:srgbClr val="FF0000"/>
                </a:solidFill>
                <a:ea typeface="宋体" pitchFamily="2" charset="-122"/>
              </a:rPr>
              <a:t>29,30]</a:t>
            </a:r>
            <a:endParaRPr lang="en-US"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true"/>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宋体" pitchFamily="2" charset="-122"/>
              </a:rPr>
              <a:t>方程在</a:t>
            </a:r>
            <a:r>
              <a:rPr lang="en-US" altLang="zh-CN" sz="1600">
                <a:solidFill>
                  <a:srgbClr val="FF0000"/>
                </a:solidFill>
                <a:ea typeface="宋体" pitchFamily="2" charset="-122"/>
              </a:rPr>
              <a:t>T&gt;0</a:t>
            </a:r>
            <a:r>
              <a:rPr lang="zh-CN" altLang="en-US" sz="1600">
                <a:solidFill>
                  <a:srgbClr val="FF0000"/>
                </a:solidFill>
                <a:ea typeface="宋体" pitchFamily="2" charset="-122"/>
              </a:rPr>
              <a:t>和小</a:t>
            </a:r>
            <a:r>
              <a:rPr lang="en-US" altLang="zh-CN" sz="1600">
                <a:solidFill>
                  <a:srgbClr val="FF0000"/>
                </a:solidFill>
                <a:ea typeface="宋体" pitchFamily="2" charset="-122"/>
              </a:rPr>
              <a:t>alpha</a:t>
            </a:r>
            <a:r>
              <a:rPr lang="zh-CN" altLang="en-US" sz="1600">
                <a:solidFill>
                  <a:srgbClr val="FF0000"/>
                </a:solidFill>
                <a:ea typeface="宋体" pitchFamily="2" charset="-122"/>
              </a:rPr>
              <a:t>开始偏离</a:t>
            </a:r>
            <a:endParaRPr lang="zh-CN" altLang="en-US" sz="1600">
              <a:solidFill>
                <a:srgbClr val="FF0000"/>
              </a:solidFill>
              <a:ea typeface="宋体" pitchFamily="2" charset="-122"/>
            </a:endParaRPr>
          </a:p>
        </p:txBody>
      </p:sp>
      <p:cxnSp>
        <p:nvCxnSpPr>
          <p:cNvPr id="8" name="Straight Arrow Connector 7"/>
          <p:cNvCxnSpPr/>
          <p:nvPr/>
        </p:nvCxnSpPr>
        <p:spPr>
          <a:xfrm flipH="true" flipV="true">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true"/>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true"/>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902325" y="2473325"/>
            <a:ext cx="1644650" cy="521970"/>
          </a:xfrm>
          <a:prstGeom prst="rect">
            <a:avLst/>
          </a:prstGeom>
          <a:noFill/>
        </p:spPr>
        <p:txBody>
          <a:bodyPr wrap="none" rtlCol="0">
            <a:spAutoFit/>
          </a:bodyPr>
          <a:p>
            <a:r>
              <a:rPr lang="zh-CN" altLang="en-US" sz="1400">
                <a:ea typeface="宋体" pitchFamily="2" charset="-122"/>
              </a:rPr>
              <a:t>经典描述下</a:t>
            </a:r>
            <a:r>
              <a:rPr lang="en-US" altLang="zh-CN" sz="1400">
                <a:ea typeface="宋体" pitchFamily="2" charset="-122"/>
              </a:rPr>
              <a:t>m</a:t>
            </a:r>
            <a:r>
              <a:rPr lang="en-US" altLang="en-US" sz="1400">
                <a:ea typeface="宋体" pitchFamily="2" charset="-122"/>
              </a:rPr>
              <a:t>agnon</a:t>
            </a:r>
            <a:endParaRPr lang="en-US" altLang="en-US" sz="1400">
              <a:ea typeface="宋体" pitchFamily="2" charset="-122"/>
            </a:endParaRPr>
          </a:p>
          <a:p>
            <a:r>
              <a:rPr lang="zh-CN" altLang="en-US" sz="1400">
                <a:ea typeface="宋体" pitchFamily="2" charset="-122"/>
              </a:rPr>
              <a:t>占据数正比于温度</a:t>
            </a:r>
            <a:endParaRPr lang="zh-CN" altLang="en-US" sz="1400">
              <a:ea typeface="宋体" pitchFamily="2" charset="-122"/>
            </a:endParaRPr>
          </a:p>
        </p:txBody>
      </p:sp>
      <p:pic>
        <p:nvPicPr>
          <p:cNvPr id="17" name="Picture 16" descr="1"/>
          <p:cNvPicPr>
            <a:picLocks noChangeAspect="true"/>
          </p:cNvPicPr>
          <p:nvPr/>
        </p:nvPicPr>
        <p:blipFill>
          <a:blip r:embed="rId5"/>
          <a:stretch>
            <a:fillRect/>
          </a:stretch>
        </p:blipFill>
        <p:spPr>
          <a:xfrm>
            <a:off x="3387725" y="2404110"/>
            <a:ext cx="2508885" cy="1810385"/>
          </a:xfrm>
          <a:prstGeom prst="rect">
            <a:avLst/>
          </a:prstGeom>
        </p:spPr>
      </p:pic>
      <p:sp>
        <p:nvSpPr>
          <p:cNvPr id="18" name="Text Box 17"/>
          <p:cNvSpPr txBox="true"/>
          <p:nvPr/>
        </p:nvSpPr>
        <p:spPr>
          <a:xfrm>
            <a:off x="5775325" y="3481705"/>
            <a:ext cx="1734185" cy="521970"/>
          </a:xfrm>
          <a:prstGeom prst="rect">
            <a:avLst/>
          </a:prstGeom>
          <a:noFill/>
        </p:spPr>
        <p:txBody>
          <a:bodyPr wrap="none" rtlCol="0">
            <a:spAutoFit/>
          </a:bodyPr>
          <a:p>
            <a:r>
              <a:rPr lang="en-US" altLang="zh-CN" sz="1400">
                <a:solidFill>
                  <a:srgbClr val="FF0000"/>
                </a:solidFill>
                <a:ea typeface="宋体" pitchFamily="2" charset="-122"/>
              </a:rPr>
              <a:t>LLG模拟结果与</a:t>
            </a:r>
            <a:endParaRPr lang="en-US" altLang="zh-CN" sz="1400">
              <a:solidFill>
                <a:srgbClr val="FF0000"/>
              </a:solidFill>
              <a:ea typeface="宋体" pitchFamily="2" charset="-122"/>
            </a:endParaRPr>
          </a:p>
          <a:p>
            <a:r>
              <a:rPr lang="en-US" altLang="zh-CN" sz="1400">
                <a:solidFill>
                  <a:srgbClr val="FF0000"/>
                </a:solidFill>
                <a:ea typeface="宋体" pitchFamily="2" charset="-122"/>
              </a:rPr>
              <a:t>Thiele方程结果对比</a:t>
            </a:r>
            <a:endParaRPr lang="en-US" altLang="zh-CN" sz="1400">
              <a:solidFill>
                <a:srgbClr val="FF0000"/>
              </a:solidFill>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20442" y="56716"/>
            <a:ext cx="2920365" cy="398780"/>
          </a:xfrm>
          <a:prstGeom prst="rect">
            <a:avLst/>
          </a:prstGeom>
          <a:noFill/>
        </p:spPr>
        <p:txBody>
          <a:bodyPr wrap="none" rtlCol="0">
            <a:spAutoFit/>
          </a:bodyPr>
          <a:p>
            <a:r>
              <a:rPr lang="zh-CN" sz="2000" dirty="0">
                <a:latin typeface="+mj-lt"/>
                <a:ea typeface="宋体" pitchFamily="2" charset="-122"/>
              </a:rPr>
              <a:t>量子</a:t>
            </a:r>
            <a:r>
              <a:rPr lang="en-US" altLang="zh-CN" sz="2000" dirty="0">
                <a:latin typeface="+mj-lt"/>
                <a:ea typeface="宋体" pitchFamily="2" charset="-122"/>
              </a:rPr>
              <a:t>skyrmion</a:t>
            </a:r>
            <a:r>
              <a:rPr lang="zh-CN" altLang="en-US" sz="2000" dirty="0">
                <a:latin typeface="+mj-lt"/>
                <a:ea typeface="宋体" pitchFamily="2" charset="-122"/>
              </a:rPr>
              <a:t>的受控产生</a:t>
            </a:r>
            <a:endParaRPr lang="zh-CN" altLang="en-US" sz="2000" dirty="0">
              <a:latin typeface="+mj-lt"/>
              <a:ea typeface="宋体" pitchFamily="2" charset="-122"/>
            </a:endParaRPr>
          </a:p>
        </p:txBody>
      </p:sp>
      <p:sp>
        <p:nvSpPr>
          <p:cNvPr id="4" name="Text Box 3"/>
          <p:cNvSpPr txBox="true"/>
          <p:nvPr/>
        </p:nvSpPr>
        <p:spPr>
          <a:xfrm>
            <a:off x="175895" y="560070"/>
            <a:ext cx="7219950" cy="521970"/>
          </a:xfrm>
          <a:prstGeom prst="rect">
            <a:avLst/>
          </a:prstGeom>
          <a:noFill/>
        </p:spPr>
        <p:txBody>
          <a:bodyPr wrap="non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晶格已经被发现于块体材料如</a:t>
            </a:r>
            <a:r>
              <a:rPr lang="en-US" altLang="zh-CN" sz="1400" dirty="0">
                <a:solidFill>
                  <a:schemeClr val="tx1"/>
                </a:solidFill>
                <a:latin typeface="+mj-lt"/>
                <a:ea typeface="宋体" pitchFamily="2" charset="-122"/>
                <a:sym typeface="+mn-ea"/>
              </a:rPr>
              <a:t>MnSi,  Fe</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Co</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Si, FeGe</a:t>
            </a:r>
            <a:r>
              <a:rPr lang="zh-CN" altLang="en-US" sz="1400" dirty="0">
                <a:solidFill>
                  <a:schemeClr val="tx1"/>
                </a:solidFill>
                <a:latin typeface="+mj-lt"/>
                <a:ea typeface="宋体" pitchFamily="2" charset="-122"/>
                <a:sym typeface="+mn-ea"/>
              </a:rPr>
              <a:t>中。也被发现于界面</a:t>
            </a:r>
            <a:r>
              <a:rPr lang="en-US" altLang="zh-CN" sz="1400" dirty="0">
                <a:solidFill>
                  <a:schemeClr val="tx1"/>
                </a:solidFill>
                <a:latin typeface="+mj-lt"/>
                <a:ea typeface="宋体" pitchFamily="2" charset="-122"/>
                <a:sym typeface="+mn-ea"/>
              </a:rPr>
              <a:t>Fe/Ir</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的量子处理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25,26,27], [25,26]</a:t>
            </a:r>
            <a:r>
              <a:rPr lang="zh-CN" altLang="en-US" sz="1400" dirty="0">
                <a:solidFill>
                  <a:schemeClr val="tx1"/>
                </a:solidFill>
                <a:latin typeface="+mj-lt"/>
                <a:ea typeface="宋体" pitchFamily="2" charset="-122"/>
                <a:sym typeface="+mn-ea"/>
              </a:rPr>
              <a:t>中有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[27</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是有组错的铁磁体，没有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364740" y="1082040"/>
            <a:ext cx="2831465" cy="813435"/>
          </a:xfrm>
          <a:prstGeom prst="rect">
            <a:avLst/>
          </a:prstGeom>
        </p:spPr>
      </p:pic>
      <p:sp>
        <p:nvSpPr>
          <p:cNvPr id="6" name="Text Box 5"/>
          <p:cNvSpPr txBox="true"/>
          <p:nvPr/>
        </p:nvSpPr>
        <p:spPr>
          <a:xfrm>
            <a:off x="170180" y="1895475"/>
            <a:ext cx="721868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本文通过操控边界磁化来在自旋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的晶格上产生量子</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特性来区分系统的基态，</a:t>
            </a:r>
            <a:r>
              <a:rPr lang="zh-CN" altLang="en-US" sz="1400" b="1" dirty="0">
                <a:solidFill>
                  <a:srgbClr val="FF0000"/>
                </a:solidFill>
                <a:latin typeface="+mj-lt"/>
                <a:ea typeface="宋体" pitchFamily="2" charset="-122"/>
                <a:sym typeface="+mn-ea"/>
              </a:rPr>
              <a:t>发现</a:t>
            </a:r>
            <a:r>
              <a:rPr lang="zh-CN" altLang="en-US" sz="1400" dirty="0">
                <a:solidFill>
                  <a:schemeClr val="tx1"/>
                </a:solidFill>
                <a:latin typeface="+mj-lt"/>
                <a:ea typeface="宋体" pitchFamily="2" charset="-122"/>
                <a:sym typeface="+mn-ea"/>
              </a:rPr>
              <a:t>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可以在没有组错的晶格中，在</a:t>
            </a:r>
            <a:r>
              <a:rPr lang="en-US" altLang="zh-CN" sz="1400" dirty="0">
                <a:solidFill>
                  <a:schemeClr val="tx1"/>
                </a:solidFill>
                <a:latin typeface="+mj-lt"/>
                <a:ea typeface="宋体" pitchFamily="2" charset="-122"/>
                <a:sym typeface="+mn-ea"/>
              </a:rPr>
              <a:t>DMI</a:t>
            </a:r>
            <a:endParaRPr lang="en-US" altLang="zh-CN" sz="1400" dirty="0">
              <a:solidFill>
                <a:schemeClr val="tx1"/>
              </a:solidFill>
              <a:latin typeface="+mj-lt"/>
              <a:ea typeface="宋体" pitchFamily="2" charset="-122"/>
              <a:sym typeface="+mn-ea"/>
            </a:endParaRPr>
          </a:p>
          <a:p>
            <a:pPr lvl="1" indent="0" algn="l">
              <a:buFont typeface="Arial" panose="02080604020202020204" pitchFamily="34" charset="0"/>
              <a:buNone/>
            </a:pPr>
            <a:r>
              <a:rPr lang="zh-CN" altLang="en-US" sz="1400" dirty="0">
                <a:solidFill>
                  <a:schemeClr val="tx1"/>
                </a:solidFill>
                <a:latin typeface="+mj-lt"/>
                <a:ea typeface="宋体" pitchFamily="2" charset="-122"/>
                <a:sym typeface="+mn-ea"/>
              </a:rPr>
              <a:t>几乎为零时也可以大量存在（与经典情况不同，相区域较小），但对局域扰动不稳定</a:t>
            </a:r>
            <a:endParaRPr lang="zh-CN" altLang="en-US" sz="1400" dirty="0">
              <a:solidFill>
                <a:schemeClr val="tx1"/>
              </a:solidFill>
              <a:latin typeface="+mj-lt"/>
              <a:ea typeface="宋体" pitchFamily="2" charset="-122"/>
              <a:sym typeface="+mn-ea"/>
            </a:endParaRPr>
          </a:p>
          <a:p>
            <a:pPr lvl="1" indent="0" algn="l">
              <a:buFont typeface="Arial" panose="02080604020202020204" pitchFamily="34" charset="0"/>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提出一种方法：通过绝热的旋转边界处的磁化来产生亚稳态的</a:t>
            </a:r>
            <a:r>
              <a:rPr lang="en-US" altLang="zh-CN" sz="1400" dirty="0">
                <a:solidFill>
                  <a:schemeClr val="tx1"/>
                </a:solidFill>
                <a:latin typeface="+mj-lt"/>
                <a:ea typeface="宋体" pitchFamily="2" charset="-122"/>
                <a:sym typeface="+mn-ea"/>
              </a:rPr>
              <a:t>sk</a:t>
            </a:r>
            <a:endParaRPr lang="en-US" altLang="zh-CN" sz="1400" dirty="0">
              <a:solidFill>
                <a:schemeClr val="tx1"/>
              </a:solidFill>
              <a:latin typeface="+mj-lt"/>
              <a:ea typeface="宋体" pitchFamily="2" charset="-122"/>
              <a:sym typeface="+mn-ea"/>
            </a:endParaRPr>
          </a:p>
        </p:txBody>
      </p:sp>
      <p:pic>
        <p:nvPicPr>
          <p:cNvPr id="11" name="Picture 10" descr="1"/>
          <p:cNvPicPr>
            <a:picLocks noChangeAspect="true"/>
          </p:cNvPicPr>
          <p:nvPr/>
        </p:nvPicPr>
        <p:blipFill>
          <a:blip r:embed="rId2"/>
          <a:stretch>
            <a:fillRect/>
          </a:stretch>
        </p:blipFill>
        <p:spPr>
          <a:xfrm>
            <a:off x="1633855" y="3220720"/>
            <a:ext cx="5883275" cy="1808480"/>
          </a:xfrm>
          <a:prstGeom prst="rect">
            <a:avLst/>
          </a:prstGeom>
        </p:spPr>
      </p:pic>
      <p:sp>
        <p:nvSpPr>
          <p:cNvPr id="12" name="Text Box 11"/>
          <p:cNvSpPr txBox="true"/>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宋体" pitchFamily="2" charset="-122"/>
              </a:rPr>
              <a:t>晶格</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1"/>
          <p:cNvPicPr>
            <a:picLocks noChangeAspect="true"/>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58442" y="63701"/>
            <a:ext cx="4444365" cy="398780"/>
          </a:xfrm>
          <a:prstGeom prst="rect">
            <a:avLst/>
          </a:prstGeom>
          <a:noFill/>
        </p:spPr>
        <p:txBody>
          <a:bodyPr wrap="none" rtlCol="0">
            <a:spAutoFit/>
          </a:bodyPr>
          <a:p>
            <a:r>
              <a:rPr lang="zh-CN" altLang="en-US" sz="2000" dirty="0">
                <a:latin typeface="+mj-lt"/>
                <a:ea typeface="宋体" pitchFamily="2" charset="-122"/>
              </a:rPr>
              <a:t>探测经典</a:t>
            </a:r>
            <a:r>
              <a:rPr lang="en-US" altLang="zh-CN" sz="2000" dirty="0">
                <a:latin typeface="+mj-lt"/>
                <a:ea typeface="宋体" pitchFamily="2" charset="-122"/>
              </a:rPr>
              <a:t>skyrmion</a:t>
            </a:r>
            <a:r>
              <a:rPr lang="zh-CN" altLang="en-US" sz="2000" dirty="0">
                <a:latin typeface="+mj-lt"/>
                <a:ea typeface="宋体" pitchFamily="2" charset="-122"/>
              </a:rPr>
              <a:t>的量子版本的拓扑性</a:t>
            </a:r>
            <a:endParaRPr lang="zh-CN" altLang="en-US" sz="2000" dirty="0">
              <a:latin typeface="+mj-lt"/>
              <a:ea typeface="宋体" pitchFamily="2" charset="-122"/>
            </a:endParaRPr>
          </a:p>
        </p:txBody>
      </p:sp>
      <p:sp>
        <p:nvSpPr>
          <p:cNvPr id="4" name="Text Box 3"/>
          <p:cNvSpPr txBox="true"/>
          <p:nvPr/>
        </p:nvSpPr>
        <p:spPr>
          <a:xfrm>
            <a:off x="233045" y="405130"/>
            <a:ext cx="727837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磁学中的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由经典自旋指向的</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特性来定义</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但对于量子自旋来说，其指向没有意义的</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现代测量局域磁化的实验无法直接观测到量子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本文发现</a:t>
            </a:r>
            <a:r>
              <a:rPr lang="zh-CN" altLang="en-US" sz="1400" dirty="0">
                <a:solidFill>
                  <a:schemeClr val="tx1"/>
                </a:solidFill>
                <a:latin typeface="+mj-lt"/>
                <a:ea typeface="宋体" pitchFamily="2" charset="-122"/>
                <a:sym typeface="+mn-ea"/>
              </a:rPr>
              <a:t>：可以用一个定义在近邻格点上的局域的三自旋关联函数来区分量子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这个量为</a:t>
            </a:r>
            <a:r>
              <a:rPr lang="en-US" altLang="zh-CN" sz="1400" dirty="0">
                <a:solidFill>
                  <a:schemeClr val="tx1"/>
                </a:solidFill>
                <a:latin typeface="+mj-lt"/>
                <a:ea typeface="宋体" pitchFamily="2" charset="-122"/>
                <a:sym typeface="+mn-ea"/>
              </a:rPr>
              <a:t>scalar chirality, </a:t>
            </a:r>
            <a:r>
              <a:rPr lang="zh-CN" altLang="en-US" sz="1400" dirty="0">
                <a:solidFill>
                  <a:schemeClr val="tx1"/>
                </a:solidFill>
                <a:latin typeface="+mj-lt"/>
                <a:ea typeface="宋体" pitchFamily="2" charset="-122"/>
                <a:sym typeface="+mn-ea"/>
              </a:rPr>
              <a:t>在大系统中退化为经典的拓扑不变量，在量子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相</a:t>
            </a:r>
            <a:r>
              <a:rPr lang="zh-CN" altLang="en-US" sz="1400" dirty="0">
                <a:latin typeface="+mj-lt"/>
                <a:ea typeface="宋体" pitchFamily="2" charset="-122"/>
                <a:sym typeface="+mn-ea"/>
              </a:rPr>
              <a:t>近似</a:t>
            </a:r>
            <a:r>
              <a:rPr lang="zh-CN" altLang="en-US" sz="1400" dirty="0">
                <a:solidFill>
                  <a:schemeClr val="tx1"/>
                </a:solidFill>
                <a:latin typeface="+mj-lt"/>
                <a:ea typeface="宋体" pitchFamily="2" charset="-122"/>
                <a:sym typeface="+mn-ea"/>
              </a:rPr>
              <a:t>是个常数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3971290" y="1859915"/>
            <a:ext cx="3034665" cy="441960"/>
          </a:xfrm>
          <a:prstGeom prst="rect">
            <a:avLst/>
          </a:prstGeom>
        </p:spPr>
      </p:pic>
      <p:sp>
        <p:nvSpPr>
          <p:cNvPr id="12" name="Text Box 11"/>
          <p:cNvSpPr txBox="true"/>
          <p:nvPr/>
        </p:nvSpPr>
        <p:spPr>
          <a:xfrm>
            <a:off x="233045" y="1725295"/>
            <a:ext cx="4024630" cy="953135"/>
          </a:xfrm>
          <a:prstGeom prst="rect">
            <a:avLst/>
          </a:prstGeom>
          <a:noFill/>
        </p:spPr>
        <p:txBody>
          <a:bodyPr wrap="none" rtlCol="0">
            <a:spAutoFit/>
          </a:bodyPr>
          <a:p>
            <a:pPr marL="285750" indent="-285750">
              <a:buFont typeface="Arial" panose="02080604020202020204" pitchFamily="34" charset="0"/>
              <a:buChar char="•"/>
            </a:pPr>
            <a:r>
              <a:rPr lang="en-US" sz="1400"/>
              <a:t>D_ij</a:t>
            </a:r>
            <a:r>
              <a:rPr lang="zh-CN" altLang="en-US" sz="1400">
                <a:ea typeface="宋体" pitchFamily="2" charset="-122"/>
              </a:rPr>
              <a:t>在面内并垂直于</a:t>
            </a:r>
            <a:r>
              <a:rPr lang="en-US" altLang="zh-CN" sz="1400">
                <a:ea typeface="宋体" pitchFamily="2" charset="-122"/>
              </a:rPr>
              <a:t>i</a:t>
            </a:r>
            <a:r>
              <a:rPr lang="en-US" altLang="en-US" sz="1400">
                <a:ea typeface="宋体" pitchFamily="2" charset="-122"/>
              </a:rPr>
              <a:t>j</a:t>
            </a:r>
            <a:r>
              <a:rPr lang="zh-CN" altLang="en-US" sz="1400">
                <a:ea typeface="宋体" pitchFamily="2" charset="-122"/>
              </a:rPr>
              <a:t>的连线</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D</a:t>
            </a:r>
            <a:r>
              <a:rPr lang="zh-CN" altLang="en-US" sz="1400">
                <a:ea typeface="宋体" pitchFamily="2" charset="-122"/>
              </a:rPr>
              <a:t>与</a:t>
            </a:r>
            <a:r>
              <a:rPr lang="en-US" altLang="zh-CN" sz="1400">
                <a:ea typeface="宋体" pitchFamily="2" charset="-122"/>
              </a:rPr>
              <a:t>J</a:t>
            </a:r>
            <a:r>
              <a:rPr lang="zh-CN" altLang="en-US" sz="1400">
                <a:ea typeface="宋体" pitchFamily="2" charset="-122"/>
              </a:rPr>
              <a:t>的竞争形成经典</a:t>
            </a:r>
            <a:r>
              <a:rPr lang="en-US" altLang="zh-CN" sz="1400">
                <a:ea typeface="宋体" pitchFamily="2" charset="-122"/>
              </a:rPr>
              <a:t>sk</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施加磁场会稳定</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a:t>
            </a:r>
            <a:r>
              <a:rPr lang="en-US" altLang="zh-CN" sz="1400">
                <a:ea typeface="宋体" pitchFamily="2" charset="-122"/>
              </a:rPr>
              <a:t>19</a:t>
            </a:r>
            <a:r>
              <a:rPr lang="zh-CN" altLang="en-US" sz="1400">
                <a:ea typeface="宋体" pitchFamily="2" charset="-122"/>
              </a:rPr>
              <a:t>个格点的三角晶格上作了精确对角化计算</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true"/>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true">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true"/>
          </p:cNvPicPr>
          <p:nvPr/>
        </p:nvPicPr>
        <p:blipFill>
          <a:blip r:embed="rId1"/>
          <a:stretch>
            <a:fillRect/>
          </a:stretch>
        </p:blipFill>
        <p:spPr>
          <a:xfrm>
            <a:off x="5631180" y="2357120"/>
            <a:ext cx="1648460" cy="1021715"/>
          </a:xfrm>
          <a:prstGeom prst="rect">
            <a:avLst/>
          </a:prstGeom>
        </p:spPr>
      </p:pic>
      <p:sp>
        <p:nvSpPr>
          <p:cNvPr id="14" name="文本框 13"/>
          <p:cNvSpPr txBox="true"/>
          <p:nvPr/>
        </p:nvSpPr>
        <p:spPr>
          <a:xfrm>
            <a:off x="2574442" y="92276"/>
            <a:ext cx="2412365" cy="398780"/>
          </a:xfrm>
          <a:prstGeom prst="rect">
            <a:avLst/>
          </a:prstGeom>
          <a:noFill/>
        </p:spPr>
        <p:txBody>
          <a:bodyPr wrap="none" rtlCol="0">
            <a:spAutoFit/>
          </a:bodyPr>
          <a:p>
            <a:r>
              <a:rPr lang="zh-CN" sz="2000" dirty="0">
                <a:latin typeface="+mj-lt"/>
                <a:ea typeface="宋体" pitchFamily="2" charset="-122"/>
              </a:rPr>
              <a:t>声学</a:t>
            </a:r>
            <a:r>
              <a:rPr lang="en-US" altLang="zh-CN" sz="2000" dirty="0">
                <a:latin typeface="+mj-lt"/>
                <a:ea typeface="宋体" pitchFamily="2" charset="-122"/>
              </a:rPr>
              <a:t>skyrmion</a:t>
            </a:r>
            <a:r>
              <a:rPr lang="zh-CN" altLang="en-US" sz="2000" dirty="0">
                <a:latin typeface="+mj-lt"/>
                <a:ea typeface="宋体" pitchFamily="2" charset="-122"/>
              </a:rPr>
              <a:t>的观测</a:t>
            </a:r>
            <a:endParaRPr lang="zh-CN" altLang="en-US" sz="2000" dirty="0">
              <a:latin typeface="+mj-lt"/>
              <a:ea typeface="宋体" pitchFamily="2" charset="-122"/>
            </a:endParaRPr>
          </a:p>
        </p:txBody>
      </p:sp>
      <p:sp>
        <p:nvSpPr>
          <p:cNvPr id="4" name="Text Box 3"/>
          <p:cNvSpPr txBox="true"/>
          <p:nvPr/>
        </p:nvSpPr>
        <p:spPr>
          <a:xfrm>
            <a:off x="76200" y="490855"/>
            <a:ext cx="7387590" cy="181483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本文在实验上观测到了声波中的</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本文发现：受限在六边形的表面声波在震动的气流中会产生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晶格的图样</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本文：用声速探测技术直接观测到了一个</a:t>
            </a:r>
            <a:r>
              <a:rPr lang="en-US" altLang="zh-CN" sz="1400" dirty="0">
                <a:solidFill>
                  <a:schemeClr val="tx1"/>
                </a:solidFill>
                <a:latin typeface="+mj-lt"/>
                <a:ea typeface="宋体" pitchFamily="2" charset="-122"/>
                <a:sym typeface="+mn-ea"/>
              </a:rPr>
              <a:t>Neel</a:t>
            </a:r>
            <a:r>
              <a:rPr lang="en-US" altLang="en-US" sz="1400" dirty="0">
                <a:solidFill>
                  <a:schemeClr val="tx1"/>
                </a:solidFill>
                <a:latin typeface="+mj-lt"/>
                <a:ea typeface="宋体" pitchFamily="2" charset="-122"/>
                <a:sym typeface="+mn-ea"/>
              </a:rPr>
              <a:t> skyrmion</a:t>
            </a:r>
            <a:r>
              <a:rPr lang="zh-CN" altLang="en-US" sz="1400" dirty="0">
                <a:solidFill>
                  <a:schemeClr val="tx1"/>
                </a:solidFill>
                <a:latin typeface="+mj-lt"/>
                <a:ea typeface="宋体" pitchFamily="2" charset="-122"/>
                <a:sym typeface="+mn-ea"/>
              </a:rPr>
              <a:t>，并研究了波源和扰动对它的影响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最近在光子学中发现类似</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的矢量结构</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11-21]</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光子自旋为</a:t>
            </a:r>
            <a:r>
              <a:rPr lang="en-US" altLang="zh-CN" sz="1400" dirty="0">
                <a:solidFill>
                  <a:schemeClr val="tx1"/>
                </a:solidFill>
                <a:latin typeface="+mj-lt"/>
                <a:ea typeface="宋体" pitchFamily="2" charset="-122"/>
                <a:sym typeface="+mn-ea"/>
              </a:rPr>
              <a:t>1,</a:t>
            </a:r>
            <a:r>
              <a:rPr lang="zh-CN" altLang="en-US" sz="1400" dirty="0">
                <a:solidFill>
                  <a:schemeClr val="tx1"/>
                </a:solidFill>
                <a:latin typeface="+mj-lt"/>
                <a:ea typeface="宋体" pitchFamily="2" charset="-122"/>
                <a:sym typeface="+mn-ea"/>
              </a:rPr>
              <a:t>电磁波是矢量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长久以来，声波被认为不带自旋，并且是标量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声波的速度场</a:t>
            </a:r>
            <a:r>
              <a:rPr lang="zh-CN" altLang="en-US" sz="1400" dirty="0">
                <a:solidFill>
                  <a:schemeClr val="tx1"/>
                </a:solidFill>
                <a:latin typeface="+mj-lt"/>
                <a:ea typeface="宋体" pitchFamily="2" charset="-122"/>
                <a:sym typeface="+mn-ea"/>
              </a:rPr>
              <a:t>可以产生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结构，图样是稳定的，并且可以通过调节声源的相位差来操控</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通过引入局域扰动研究了形成的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图样对无序的稳定性。</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true"/>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true">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true"/>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true"/>
          </p:cNvPicPr>
          <p:nvPr/>
        </p:nvPicPr>
        <p:blipFill>
          <a:blip r:embed="rId4"/>
          <a:stretch>
            <a:fillRect/>
          </a:stretch>
        </p:blipFill>
        <p:spPr>
          <a:xfrm>
            <a:off x="2846705" y="2305050"/>
            <a:ext cx="1341755" cy="227965"/>
          </a:xfrm>
          <a:prstGeom prst="rect">
            <a:avLst/>
          </a:prstGeom>
        </p:spPr>
      </p:pic>
      <p:sp>
        <p:nvSpPr>
          <p:cNvPr id="17" name="Text Box 16"/>
          <p:cNvSpPr txBox="true"/>
          <p:nvPr/>
        </p:nvSpPr>
        <p:spPr>
          <a:xfrm>
            <a:off x="5217160" y="2078990"/>
            <a:ext cx="2246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周期打孔的声学超表面</a:t>
            </a:r>
            <a:endParaRPr lang="zh-CN" altLang="en-US" sz="1400" dirty="0">
              <a:solidFill>
                <a:schemeClr val="tx1"/>
              </a:solidFill>
              <a:latin typeface="+mj-lt"/>
              <a:ea typeface="宋体" pitchFamily="2" charset="-122"/>
              <a:sym typeface="+mn-ea"/>
            </a:endParaRPr>
          </a:p>
        </p:txBody>
      </p:sp>
      <p:pic>
        <p:nvPicPr>
          <p:cNvPr id="19" name="Picture 18" descr="1"/>
          <p:cNvPicPr>
            <a:picLocks noChangeAspect="true"/>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true"/>
          </p:cNvPicPr>
          <p:nvPr/>
        </p:nvPicPr>
        <p:blipFill>
          <a:blip r:embed="rId6"/>
          <a:stretch>
            <a:fillRect/>
          </a:stretch>
        </p:blipFill>
        <p:spPr>
          <a:xfrm>
            <a:off x="4426585" y="3378835"/>
            <a:ext cx="2846705" cy="2182495"/>
          </a:xfrm>
          <a:prstGeom prst="rect">
            <a:avLst/>
          </a:prstGeom>
        </p:spPr>
      </p:pic>
      <p:sp>
        <p:nvSpPr>
          <p:cNvPr id="21" name="Text Box 20"/>
          <p:cNvSpPr txBox="true"/>
          <p:nvPr/>
        </p:nvSpPr>
        <p:spPr>
          <a:xfrm>
            <a:off x="129540" y="4544695"/>
            <a:ext cx="20688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实验观测与计算对比</a:t>
            </a:r>
            <a:endParaRPr lang="zh-CN" altLang="en-US" sz="1400" dirty="0">
              <a:solidFill>
                <a:schemeClr val="tx1"/>
              </a:solidFill>
              <a:latin typeface="+mj-lt"/>
              <a:ea typeface="宋体" pitchFamily="2" charset="-122"/>
              <a:sym typeface="+mn-ea"/>
            </a:endParaRPr>
          </a:p>
        </p:txBody>
      </p:sp>
      <p:sp>
        <p:nvSpPr>
          <p:cNvPr id="22" name="Text Box 21"/>
          <p:cNvSpPr txBox="true"/>
          <p:nvPr/>
        </p:nvSpPr>
        <p:spPr>
          <a:xfrm>
            <a:off x="3626485" y="5254625"/>
            <a:ext cx="10020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加杂质</a:t>
            </a:r>
            <a:endParaRPr lang="zh-CN" altLang="en-US" sz="1400" dirty="0">
              <a:solidFill>
                <a:schemeClr val="tx1"/>
              </a:solidFill>
              <a:latin typeface="+mj-lt"/>
              <a:ea typeface="宋体" pitchFamily="2" charset="-122"/>
              <a:sym typeface="+mn-ea"/>
            </a:endParaRPr>
          </a:p>
        </p:txBody>
      </p:sp>
      <p:sp>
        <p:nvSpPr>
          <p:cNvPr id="3" name="Text Box 2"/>
          <p:cNvSpPr txBox="true"/>
          <p:nvPr/>
        </p:nvSpPr>
        <p:spPr>
          <a:xfrm>
            <a:off x="129540" y="4991100"/>
            <a:ext cx="3649345" cy="306705"/>
          </a:xfrm>
          <a:prstGeom prst="rect">
            <a:avLst/>
          </a:prstGeom>
          <a:noFill/>
        </p:spPr>
        <p:txBody>
          <a:bodyPr wrap="none" rtlCol="0">
            <a:spAutoFit/>
          </a:bodyPr>
          <a:p>
            <a:pPr marL="285750" indent="-285750">
              <a:buFont typeface="Arial" panose="02080604020202020204" pitchFamily="34" charset="0"/>
              <a:buChar char="•"/>
            </a:pPr>
            <a:r>
              <a:rPr lang="en-US" altLang="en-US" sz="1400"/>
              <a:t>在水面或沙盘上能形成类似的sk图案吗？</a:t>
            </a:r>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5114925" cy="460375"/>
          </a:xfrm>
          <a:prstGeom prst="rect">
            <a:avLst/>
          </a:prstGeom>
          <a:noFill/>
        </p:spPr>
        <p:txBody>
          <a:bodyPr wrap="none" rtlCol="0">
            <a:spAutoFit/>
          </a:bodyPr>
          <a:p>
            <a:r>
              <a:rPr lang="zh-CN" altLang="en-US" sz="2400" dirty="0">
                <a:latin typeface="+mj-lt"/>
                <a:ea typeface="宋体" pitchFamily="2" charset="-122"/>
              </a:rPr>
              <a:t>亚铁磁材料</a:t>
            </a:r>
            <a:r>
              <a:rPr lang="en-US" altLang="zh-CN" sz="2400" dirty="0">
                <a:latin typeface="+mj-lt"/>
                <a:ea typeface="宋体" pitchFamily="2" charset="-122"/>
              </a:rPr>
              <a:t>Mn</a:t>
            </a:r>
            <a:r>
              <a:rPr lang="en-US" altLang="zh-CN" sz="1400" dirty="0">
                <a:latin typeface="+mj-lt"/>
                <a:ea typeface="宋体" pitchFamily="2" charset="-122"/>
              </a:rPr>
              <a:t>4</a:t>
            </a:r>
            <a:r>
              <a:rPr lang="en-US" altLang="zh-CN" sz="2400" dirty="0">
                <a:latin typeface="+mj-lt"/>
                <a:ea typeface="宋体" pitchFamily="2" charset="-122"/>
              </a:rPr>
              <a:t>N</a:t>
            </a:r>
            <a:r>
              <a:rPr lang="zh-CN" altLang="en-US" sz="2400" dirty="0">
                <a:latin typeface="+mj-lt"/>
                <a:ea typeface="宋体" pitchFamily="2" charset="-122"/>
              </a:rPr>
              <a:t>中可调控的</a:t>
            </a:r>
            <a:r>
              <a:rPr lang="en-US" altLang="zh-CN" sz="2400" dirty="0">
                <a:latin typeface="+mj-lt"/>
                <a:ea typeface="宋体" pitchFamily="2" charset="-122"/>
              </a:rPr>
              <a:t>skyrmion</a:t>
            </a:r>
            <a:endParaRPr lang="en-US" altLang="zh-CN" sz="2400" dirty="0">
              <a:latin typeface="+mj-lt"/>
              <a:ea typeface="宋体" pitchFamily="2" charset="-122"/>
            </a:endParaRPr>
          </a:p>
        </p:txBody>
      </p:sp>
      <p:sp>
        <p:nvSpPr>
          <p:cNvPr id="4" name="Text Box 3"/>
          <p:cNvSpPr txBox="true"/>
          <p:nvPr/>
        </p:nvSpPr>
        <p:spPr>
          <a:xfrm>
            <a:off x="15875" y="785495"/>
            <a:ext cx="733425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latin typeface="+mj-lt"/>
                <a:ea typeface="宋体" pitchFamily="2" charset="-122"/>
                <a:sym typeface="+mn-ea"/>
              </a:rPr>
              <a:t>亚铁磁材料</a:t>
            </a:r>
            <a:r>
              <a:rPr lang="en-US" altLang="zh-CN" sz="1400" dirty="0">
                <a:latin typeface="+mj-lt"/>
                <a:ea typeface="宋体" pitchFamily="2" charset="-122"/>
                <a:sym typeface="+mn-ea"/>
              </a:rPr>
              <a:t>Mn4N</a:t>
            </a:r>
            <a:r>
              <a:rPr lang="zh-CN" altLang="en-US" sz="1400" dirty="0">
                <a:latin typeface="+mj-lt"/>
                <a:ea typeface="宋体" pitchFamily="2" charset="-122"/>
                <a:sym typeface="+mn-ea"/>
              </a:rPr>
              <a:t>的薄膜中可以存在</a:t>
            </a:r>
            <a:r>
              <a:rPr lang="en-US" altLang="zh-CN" sz="1400" dirty="0">
                <a:latin typeface="+mj-lt"/>
                <a:ea typeface="宋体" pitchFamily="2" charset="-122"/>
                <a:sym typeface="+mn-ea"/>
              </a:rPr>
              <a:t>sk</a:t>
            </a:r>
            <a:r>
              <a:rPr lang="zh-CN" altLang="en-US" sz="1400" dirty="0">
                <a:latin typeface="+mj-lt"/>
                <a:ea typeface="宋体" pitchFamily="2" charset="-122"/>
                <a:sym typeface="+mn-ea"/>
              </a:rPr>
              <a:t>，但实验上还没有报道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本文讨论：在</a:t>
            </a:r>
            <a:r>
              <a:rPr lang="en-US" altLang="zh-CN" sz="1400" dirty="0">
                <a:solidFill>
                  <a:schemeClr val="tx1"/>
                </a:solidFill>
                <a:latin typeface="+mj-lt"/>
                <a:ea typeface="宋体" pitchFamily="2" charset="-122"/>
                <a:sym typeface="+mn-ea"/>
              </a:rPr>
              <a:t>MgO</a:t>
            </a:r>
            <a:r>
              <a:rPr lang="zh-CN" altLang="en-US" sz="1400" dirty="0">
                <a:solidFill>
                  <a:schemeClr val="tx1"/>
                </a:solidFill>
                <a:latin typeface="+mj-lt"/>
                <a:ea typeface="宋体" pitchFamily="2" charset="-122"/>
                <a:sym typeface="+mn-ea"/>
              </a:rPr>
              <a:t>基底上用溅射法生长的</a:t>
            </a:r>
            <a:r>
              <a:rPr lang="en-US" altLang="zh-CN" sz="1400" dirty="0">
                <a:solidFill>
                  <a:schemeClr val="tx1"/>
                </a:solidFill>
                <a:latin typeface="+mj-lt"/>
                <a:ea typeface="宋体" pitchFamily="2" charset="-122"/>
                <a:sym typeface="+mn-ea"/>
              </a:rPr>
              <a:t>15-17nm</a:t>
            </a:r>
            <a:r>
              <a:rPr lang="zh-CN" altLang="en-US" sz="1400" dirty="0">
                <a:solidFill>
                  <a:schemeClr val="tx1"/>
                </a:solidFill>
                <a:latin typeface="+mj-lt"/>
                <a:ea typeface="宋体" pitchFamily="2" charset="-122"/>
                <a:sym typeface="+mn-ea"/>
              </a:rPr>
              <a:t>厚度的</a:t>
            </a:r>
            <a:r>
              <a:rPr lang="en-US" altLang="zh-CN" sz="1400" dirty="0">
                <a:solidFill>
                  <a:schemeClr val="tx1"/>
                </a:solidFill>
                <a:latin typeface="+mj-lt"/>
                <a:ea typeface="宋体" pitchFamily="2" charset="-122"/>
                <a:sym typeface="+mn-ea"/>
              </a:rPr>
              <a:t>Mn4N</a:t>
            </a:r>
            <a:r>
              <a:rPr lang="zh-CN" altLang="en-US" sz="1400" dirty="0">
                <a:solidFill>
                  <a:schemeClr val="tx1"/>
                </a:solidFill>
                <a:latin typeface="+mj-lt"/>
                <a:ea typeface="宋体" pitchFamily="2" charset="-122"/>
                <a:sym typeface="+mn-ea"/>
              </a:rPr>
              <a:t>薄膜，上面用</a:t>
            </a:r>
            <a:r>
              <a:rPr lang="en-US" altLang="zh-CN" sz="1400" dirty="0">
                <a:solidFill>
                  <a:schemeClr val="tx1"/>
                </a:solidFill>
                <a:latin typeface="+mj-lt"/>
                <a:ea typeface="宋体" pitchFamily="2" charset="-122"/>
                <a:sym typeface="+mn-ea"/>
              </a:rPr>
              <a:t>Pt/Cu</a:t>
            </a:r>
            <a:r>
              <a:rPr lang="zh-CN" altLang="en-US" sz="1400" dirty="0">
                <a:solidFill>
                  <a:schemeClr val="tx1"/>
                </a:solidFill>
                <a:latin typeface="+mj-lt"/>
                <a:ea typeface="宋体" pitchFamily="2" charset="-122"/>
                <a:sym typeface="+mn-ea"/>
              </a:rPr>
              <a:t>来覆盖</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实验表明覆盖层对中间层的磁性质影响很小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磁力显微镜发现，当覆盖层中</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的浓度从</a:t>
            </a:r>
            <a:r>
              <a:rPr lang="en-US" altLang="zh-CN" sz="1400" dirty="0">
                <a:solidFill>
                  <a:schemeClr val="tx1"/>
                </a:solidFill>
                <a:latin typeface="+mj-lt"/>
                <a:ea typeface="宋体" pitchFamily="2" charset="-122"/>
                <a:sym typeface="+mn-ea"/>
              </a:rPr>
              <a:t>0-0.9</a:t>
            </a:r>
            <a:r>
              <a:rPr lang="zh-CN" altLang="en-US" sz="1400" dirty="0">
                <a:solidFill>
                  <a:schemeClr val="tx1"/>
                </a:solidFill>
                <a:latin typeface="+mj-lt"/>
                <a:ea typeface="宋体" pitchFamily="2" charset="-122"/>
                <a:sym typeface="+mn-ea"/>
              </a:rPr>
              <a:t>变化时，</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半径从</a:t>
            </a:r>
            <a:r>
              <a:rPr lang="en-US" altLang="zh-CN" sz="1400" dirty="0">
                <a:solidFill>
                  <a:schemeClr val="tx1"/>
                </a:solidFill>
                <a:latin typeface="+mj-lt"/>
                <a:ea typeface="宋体" pitchFamily="2" charset="-122"/>
                <a:sym typeface="+mn-ea"/>
              </a:rPr>
              <a:t>300-50nm</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用密度范函计算发现：</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有变化，可以用</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的浓度控制来</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的强度及</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大小</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true"/>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4" name="Text Box 3"/>
          <p:cNvSpPr txBox="true"/>
          <p:nvPr/>
        </p:nvSpPr>
        <p:spPr>
          <a:xfrm>
            <a:off x="224790" y="525145"/>
            <a:ext cx="6255385" cy="1014730"/>
          </a:xfrm>
          <a:prstGeom prst="rect">
            <a:avLst/>
          </a:prstGeom>
          <a:noFill/>
        </p:spPr>
        <p:txBody>
          <a:bodyPr wrap="none" rtlCol="0">
            <a:spAutoFit/>
          </a:bodyPr>
          <a:p>
            <a:pPr marL="285750" indent="-285750" algn="l">
              <a:buFont typeface="Arial" panose="02080604020202020204" pitchFamily="34" charset="0"/>
              <a:buChar char="•"/>
            </a:pPr>
            <a:r>
              <a:rPr lang="zh-CN" sz="1200" dirty="0">
                <a:solidFill>
                  <a:schemeClr val="tx1"/>
                </a:solidFill>
                <a:latin typeface="+mj-lt"/>
                <a:ea typeface="宋体" pitchFamily="2" charset="-122"/>
                <a:sym typeface="+mn-ea"/>
              </a:rPr>
              <a:t>反铁磁</a:t>
            </a:r>
            <a:r>
              <a:rPr lang="en-US" altLang="zh-CN" sz="1200" dirty="0">
                <a:solidFill>
                  <a:schemeClr val="tx1"/>
                </a:solidFill>
                <a:latin typeface="+mj-lt"/>
                <a:ea typeface="宋体" pitchFamily="2" charset="-122"/>
                <a:sym typeface="+mn-ea"/>
              </a:rPr>
              <a:t>(AFM)</a:t>
            </a:r>
            <a:r>
              <a:rPr lang="zh-CN" sz="1200" dirty="0">
                <a:solidFill>
                  <a:schemeClr val="tx1"/>
                </a:solidFill>
                <a:latin typeface="+mj-lt"/>
                <a:ea typeface="宋体" pitchFamily="2" charset="-122"/>
                <a:sym typeface="+mn-ea"/>
              </a:rPr>
              <a:t>中自旋波</a:t>
            </a:r>
            <a:r>
              <a:rPr lang="en-US" altLang="zh-CN" sz="1200" dirty="0">
                <a:solidFill>
                  <a:schemeClr val="tx1"/>
                </a:solidFill>
                <a:latin typeface="+mj-lt"/>
                <a:ea typeface="宋体" pitchFamily="2" charset="-122"/>
                <a:sym typeface="+mn-ea"/>
              </a:rPr>
              <a:t>(SW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频率是</a:t>
            </a:r>
            <a:r>
              <a:rPr lang="en-US" altLang="zh-CN" sz="1200" dirty="0">
                <a:solidFill>
                  <a:schemeClr val="tx1"/>
                </a:solidFill>
                <a:latin typeface="+mj-lt"/>
                <a:ea typeface="宋体" pitchFamily="2" charset="-122"/>
                <a:sym typeface="+mn-ea"/>
              </a:rPr>
              <a:t>THz,</a:t>
            </a:r>
            <a:r>
              <a:rPr lang="zh-CN" altLang="en-US" sz="1200" dirty="0">
                <a:solidFill>
                  <a:schemeClr val="tx1"/>
                </a:solidFill>
                <a:latin typeface="+mj-lt"/>
                <a:ea typeface="宋体" pitchFamily="2" charset="-122"/>
                <a:sym typeface="+mn-ea"/>
              </a:rPr>
              <a:t>是铁磁体中</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1000</a:t>
            </a:r>
            <a:r>
              <a:rPr lang="zh-CN" altLang="en-US" sz="1200" dirty="0">
                <a:solidFill>
                  <a:schemeClr val="tx1"/>
                </a:solidFill>
                <a:latin typeface="+mj-lt"/>
                <a:ea typeface="宋体" pitchFamily="2" charset="-122"/>
                <a:sym typeface="+mn-ea"/>
              </a:rPr>
              <a:t>倍</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目前</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驱动</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的畴壁</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运动研究主要在共线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a:t>
            </a:r>
            <a:r>
              <a:rPr lang="en-US" altLang="zh-CN" sz="1200" dirty="0">
                <a:solidFill>
                  <a:schemeClr val="tx1"/>
                </a:solidFill>
                <a:latin typeface="+mj-lt"/>
                <a:ea typeface="宋体" pitchFamily="2" charset="-122"/>
                <a:sym typeface="+mn-ea"/>
              </a:rPr>
              <a:t>[</a:t>
            </a:r>
            <a:r>
              <a:rPr lang="en-US" altLang="en-US" sz="1200" dirty="0">
                <a:solidFill>
                  <a:schemeClr val="tx1"/>
                </a:solidFill>
                <a:latin typeface="+mj-lt"/>
                <a:ea typeface="宋体" pitchFamily="2" charset="-122"/>
                <a:sym typeface="+mn-ea"/>
              </a:rPr>
              <a:t>15-20]</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最近有一个实验报道，可以用激光脉冲来在非共线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中扫描和写入</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 [24]</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理论表明在金属中这种</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可以用自旋流来操控</a:t>
            </a:r>
            <a:r>
              <a:rPr lang="en-US" altLang="zh-CN" sz="1200" dirty="0">
                <a:solidFill>
                  <a:schemeClr val="tx1"/>
                </a:solidFill>
                <a:latin typeface="+mj-lt"/>
                <a:ea typeface="宋体" pitchFamily="2" charset="-122"/>
                <a:sym typeface="+mn-ea"/>
              </a:rPr>
              <a:t> </a:t>
            </a:r>
            <a:r>
              <a:rPr lang="en-US" altLang="en-US" sz="1200" dirty="0">
                <a:solidFill>
                  <a:schemeClr val="tx1"/>
                </a:solidFill>
                <a:latin typeface="+mj-lt"/>
                <a:ea typeface="宋体" pitchFamily="2" charset="-122"/>
                <a:sym typeface="+mn-ea"/>
              </a:rPr>
              <a:t>[26,26]</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本文理论表明：在</a:t>
            </a:r>
            <a:r>
              <a:rPr lang="zh-CN" altLang="en-US" sz="1200" dirty="0">
                <a:solidFill>
                  <a:srgbClr val="FF0000"/>
                </a:solidFill>
                <a:latin typeface="+mj-lt"/>
                <a:ea typeface="宋体" pitchFamily="2" charset="-122"/>
                <a:sym typeface="+mn-ea"/>
              </a:rPr>
              <a:t>非共线</a:t>
            </a:r>
            <a:r>
              <a:rPr lang="en-US" altLang="zh-CN" sz="1200" dirty="0">
                <a:latin typeface="+mj-lt"/>
                <a:ea typeface="宋体" pitchFamily="2" charset="-122"/>
                <a:sym typeface="+mn-ea"/>
              </a:rPr>
              <a:t>AFM </a:t>
            </a:r>
            <a:r>
              <a:rPr lang="en-US" altLang="en-US" sz="1200" dirty="0">
                <a:latin typeface="+mj-lt"/>
                <a:ea typeface="宋体" pitchFamily="2" charset="-122"/>
                <a:sym typeface="+mn-ea"/>
              </a:rPr>
              <a:t>Kagome</a:t>
            </a:r>
            <a:r>
              <a:rPr lang="zh-CN" altLang="en-US" sz="1200" dirty="0">
                <a:latin typeface="+mj-lt"/>
                <a:ea typeface="宋体" pitchFamily="2" charset="-122"/>
                <a:sym typeface="+mn-ea"/>
              </a:rPr>
              <a:t>晶格中可以通过调节</a:t>
            </a:r>
            <a:r>
              <a:rPr lang="en-US" altLang="zh-CN" sz="1200" dirty="0">
                <a:latin typeface="+mj-lt"/>
                <a:ea typeface="宋体" pitchFamily="2" charset="-122"/>
                <a:sym typeface="+mn-ea"/>
              </a:rPr>
              <a:t>SW</a:t>
            </a:r>
            <a:r>
              <a:rPr lang="zh-CN" altLang="en-US" sz="1200" dirty="0">
                <a:latin typeface="+mj-lt"/>
                <a:ea typeface="宋体" pitchFamily="2" charset="-122"/>
                <a:sym typeface="+mn-ea"/>
              </a:rPr>
              <a:t>的频率来使</a:t>
            </a:r>
            <a:r>
              <a:rPr lang="en-US" altLang="zh-CN" sz="1200" dirty="0">
                <a:latin typeface="+mj-lt"/>
                <a:ea typeface="宋体" pitchFamily="2" charset="-122"/>
                <a:sym typeface="+mn-ea"/>
              </a:rPr>
              <a:t>DW</a:t>
            </a:r>
            <a:r>
              <a:rPr lang="zh-CN" altLang="en-US" sz="1200" dirty="0">
                <a:latin typeface="+mj-lt"/>
                <a:ea typeface="宋体" pitchFamily="2" charset="-122"/>
                <a:sym typeface="+mn-ea"/>
              </a:rPr>
              <a:t>双向运动</a:t>
            </a:r>
            <a:endParaRPr lang="zh-CN" altLang="en-US" sz="12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true"/>
          </p:cNvPicPr>
          <p:nvPr/>
        </p:nvPicPr>
        <p:blipFill>
          <a:blip r:embed="rId1"/>
          <a:stretch>
            <a:fillRect/>
          </a:stretch>
        </p:blipFill>
        <p:spPr>
          <a:xfrm>
            <a:off x="67945" y="1489075"/>
            <a:ext cx="3305175" cy="1967230"/>
          </a:xfrm>
          <a:prstGeom prst="rect">
            <a:avLst/>
          </a:prstGeom>
        </p:spPr>
      </p:pic>
      <p:sp>
        <p:nvSpPr>
          <p:cNvPr id="5" name="Text Box 4"/>
          <p:cNvSpPr txBox="true"/>
          <p:nvPr/>
        </p:nvSpPr>
        <p:spPr>
          <a:xfrm>
            <a:off x="2171700" y="1958975"/>
            <a:ext cx="1257935" cy="460375"/>
          </a:xfrm>
          <a:prstGeom prst="rect">
            <a:avLst/>
          </a:prstGeom>
          <a:noFill/>
        </p:spPr>
        <p:txBody>
          <a:bodyPr wrap="square" rtlCol="0">
            <a:spAutoFit/>
          </a:bodyPr>
          <a:p>
            <a:r>
              <a:rPr lang="zh-CN" altLang="en-US" sz="1200" b="1">
                <a:solidFill>
                  <a:srgbClr val="FF0000"/>
                </a:solidFill>
                <a:ea typeface="宋体" pitchFamily="2" charset="-122"/>
              </a:rPr>
              <a:t>低频率自旋波：远离波源</a:t>
            </a:r>
            <a:endParaRPr lang="zh-CN" altLang="en-US" sz="1200" b="1">
              <a:solidFill>
                <a:srgbClr val="FF0000"/>
              </a:solidFill>
              <a:ea typeface="宋体" pitchFamily="2" charset="-122"/>
            </a:endParaRPr>
          </a:p>
        </p:txBody>
      </p:sp>
      <p:sp>
        <p:nvSpPr>
          <p:cNvPr id="6" name="Text Box 5"/>
          <p:cNvSpPr txBox="true"/>
          <p:nvPr/>
        </p:nvSpPr>
        <p:spPr>
          <a:xfrm>
            <a:off x="2171700" y="3001645"/>
            <a:ext cx="1123315" cy="460375"/>
          </a:xfrm>
          <a:prstGeom prst="rect">
            <a:avLst/>
          </a:prstGeom>
          <a:noFill/>
        </p:spPr>
        <p:txBody>
          <a:bodyPr wrap="square" rtlCol="0">
            <a:spAutoFit/>
          </a:bodyPr>
          <a:p>
            <a:r>
              <a:rPr lang="zh-CN" altLang="en-US" sz="1200" b="1">
                <a:solidFill>
                  <a:srgbClr val="FF0000"/>
                </a:solidFill>
                <a:ea typeface="宋体" pitchFamily="2" charset="-122"/>
              </a:rPr>
              <a:t>高频率自旋波：靠近波源</a:t>
            </a:r>
            <a:endParaRPr lang="zh-CN" altLang="en-US" sz="1200" b="1">
              <a:solidFill>
                <a:srgbClr val="FF0000"/>
              </a:solidFill>
              <a:ea typeface="宋体" pitchFamily="2" charset="-122"/>
            </a:endParaRPr>
          </a:p>
        </p:txBody>
      </p:sp>
      <p:sp>
        <p:nvSpPr>
          <p:cNvPr id="7" name="Text Box 6"/>
          <p:cNvSpPr txBox="true"/>
          <p:nvPr/>
        </p:nvSpPr>
        <p:spPr>
          <a:xfrm>
            <a:off x="67945" y="1720850"/>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sp>
        <p:nvSpPr>
          <p:cNvPr id="8" name="Text Box 7"/>
          <p:cNvSpPr txBox="true"/>
          <p:nvPr/>
        </p:nvSpPr>
        <p:spPr>
          <a:xfrm>
            <a:off x="116840" y="2831465"/>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pic>
        <p:nvPicPr>
          <p:cNvPr id="9" name="Picture 8" descr="1"/>
          <p:cNvPicPr>
            <a:picLocks noChangeAspect="true"/>
          </p:cNvPicPr>
          <p:nvPr/>
        </p:nvPicPr>
        <p:blipFill>
          <a:blip r:embed="rId2"/>
          <a:stretch>
            <a:fillRect/>
          </a:stretch>
        </p:blipFill>
        <p:spPr>
          <a:xfrm>
            <a:off x="4164330" y="1598930"/>
            <a:ext cx="1422400" cy="224790"/>
          </a:xfrm>
          <a:prstGeom prst="rect">
            <a:avLst/>
          </a:prstGeom>
        </p:spPr>
      </p:pic>
      <p:pic>
        <p:nvPicPr>
          <p:cNvPr id="10" name="Picture 9" descr="/home/ligy/Pictures/1.png1"/>
          <p:cNvPicPr>
            <a:picLocks noChangeAspect="true"/>
          </p:cNvPicPr>
          <p:nvPr/>
        </p:nvPicPr>
        <p:blipFill>
          <a:blip r:embed="rId3"/>
          <a:srcRect/>
          <a:stretch>
            <a:fillRect/>
          </a:stretch>
        </p:blipFill>
        <p:spPr>
          <a:xfrm>
            <a:off x="4195445" y="1823720"/>
            <a:ext cx="1526540" cy="275590"/>
          </a:xfrm>
          <a:prstGeom prst="rect">
            <a:avLst/>
          </a:prstGeom>
        </p:spPr>
      </p:pic>
      <p:pic>
        <p:nvPicPr>
          <p:cNvPr id="11" name="Picture 10" descr="/home/ligy/Pictures/1.png1"/>
          <p:cNvPicPr>
            <a:picLocks noChangeAspect="true"/>
          </p:cNvPicPr>
          <p:nvPr/>
        </p:nvPicPr>
        <p:blipFill>
          <a:blip r:embed="rId4"/>
          <a:srcRect/>
          <a:stretch>
            <a:fillRect/>
          </a:stretch>
        </p:blipFill>
        <p:spPr>
          <a:xfrm>
            <a:off x="4112260" y="2169795"/>
            <a:ext cx="1967230" cy="257810"/>
          </a:xfrm>
          <a:prstGeom prst="rect">
            <a:avLst/>
          </a:prstGeom>
        </p:spPr>
      </p:pic>
      <p:pic>
        <p:nvPicPr>
          <p:cNvPr id="12" name="Picture 11" descr="/home/ligy/Pictures/1.png1"/>
          <p:cNvPicPr>
            <a:picLocks noChangeAspect="true"/>
          </p:cNvPicPr>
          <p:nvPr/>
        </p:nvPicPr>
        <p:blipFill>
          <a:blip r:embed="rId5"/>
          <a:srcRect/>
          <a:stretch>
            <a:fillRect/>
          </a:stretch>
        </p:blipFill>
        <p:spPr>
          <a:xfrm>
            <a:off x="4211955" y="2509520"/>
            <a:ext cx="1406525" cy="229870"/>
          </a:xfrm>
          <a:prstGeom prst="rect">
            <a:avLst/>
          </a:prstGeom>
        </p:spPr>
      </p:pic>
      <p:sp>
        <p:nvSpPr>
          <p:cNvPr id="13" name="Text Box 12"/>
          <p:cNvSpPr txBox="true"/>
          <p:nvPr/>
        </p:nvSpPr>
        <p:spPr>
          <a:xfrm>
            <a:off x="3592830" y="2724150"/>
            <a:ext cx="3465830" cy="1014730"/>
          </a:xfrm>
          <a:prstGeom prst="rect">
            <a:avLst/>
          </a:prstGeom>
          <a:noFill/>
        </p:spPr>
        <p:txBody>
          <a:bodyPr wrap="none" rtlCol="0">
            <a:spAutoFit/>
          </a:bodyPr>
          <a:p>
            <a:pPr marL="285750" indent="-285750">
              <a:buFont typeface="Arial" panose="02080604020202020204" pitchFamily="34" charset="0"/>
              <a:buChar char="•"/>
            </a:pPr>
            <a:r>
              <a:rPr lang="zh-CN" altLang="en-US" sz="1200">
                <a:ea typeface="宋体" pitchFamily="2" charset="-122"/>
              </a:rPr>
              <a:t>用上述</a:t>
            </a:r>
            <a:r>
              <a:rPr lang="en-US" altLang="zh-CN" sz="1200">
                <a:ea typeface="宋体" pitchFamily="2" charset="-122"/>
              </a:rPr>
              <a:t>H</a:t>
            </a:r>
            <a:r>
              <a:rPr lang="zh-CN" altLang="en-US" sz="1200">
                <a:ea typeface="宋体" pitchFamily="2" charset="-122"/>
              </a:rPr>
              <a:t>做</a:t>
            </a:r>
            <a:r>
              <a:rPr lang="en-US" altLang="zh-CN" sz="1200">
                <a:ea typeface="宋体" pitchFamily="2" charset="-122"/>
              </a:rPr>
              <a:t>LLG</a:t>
            </a:r>
            <a:r>
              <a:rPr lang="zh-CN" altLang="en-US" sz="1200">
                <a:ea typeface="宋体" pitchFamily="2" charset="-122"/>
              </a:rPr>
              <a:t>模拟</a:t>
            </a:r>
            <a:r>
              <a:rPr lang="en-US" altLang="zh-CN" sz="1200">
                <a:ea typeface="宋体" pitchFamily="2" charset="-122"/>
              </a:rPr>
              <a:t>[33]</a:t>
            </a:r>
            <a:r>
              <a:rPr lang="zh-CN" altLang="en-US" sz="1200">
                <a:ea typeface="宋体" pitchFamily="2" charset="-122"/>
              </a:rPr>
              <a:t>，得到</a:t>
            </a:r>
            <a:r>
              <a:rPr lang="en-US" altLang="zh-CN" sz="1200">
                <a:ea typeface="宋体" pitchFamily="2" charset="-122"/>
              </a:rPr>
              <a:t>DW</a:t>
            </a:r>
            <a:r>
              <a:rPr lang="zh-CN" altLang="en-US" sz="1200">
                <a:ea typeface="宋体" pitchFamily="2" charset="-122"/>
              </a:rPr>
              <a:t>运动</a:t>
            </a:r>
            <a:endParaRPr lang="zh-CN" altLang="en-US" sz="1200">
              <a:ea typeface="宋体" pitchFamily="2" charset="-122"/>
            </a:endParaRPr>
          </a:p>
          <a:p>
            <a:pPr marL="285750" indent="-285750">
              <a:buFont typeface="Arial" panose="02080604020202020204" pitchFamily="34" charset="0"/>
              <a:buChar char="•"/>
            </a:pPr>
            <a:r>
              <a:rPr lang="en-US" altLang="zh-CN" sz="1200">
                <a:ea typeface="宋体" pitchFamily="2" charset="-122"/>
              </a:rPr>
              <a:t>a=0.3nm</a:t>
            </a:r>
            <a:r>
              <a:rPr lang="zh-CN" altLang="en-US" sz="1200">
                <a:ea typeface="宋体" pitchFamily="2" charset="-122"/>
              </a:rPr>
              <a:t>，</a:t>
            </a:r>
            <a:r>
              <a:rPr lang="en-US" altLang="zh-CN" sz="1200">
                <a:ea typeface="宋体" pitchFamily="2" charset="-122"/>
              </a:rPr>
              <a:t>500x4</a:t>
            </a:r>
            <a:r>
              <a:rPr lang="zh-CN" altLang="en-US" sz="1200">
                <a:ea typeface="宋体" pitchFamily="2" charset="-122"/>
              </a:rPr>
              <a:t>个元胞大小</a:t>
            </a:r>
            <a:endParaRPr lang="zh-CN" altLang="en-US" sz="1200">
              <a:ea typeface="宋体" pitchFamily="2" charset="-122"/>
            </a:endParaRPr>
          </a:p>
          <a:p>
            <a:pPr marL="285750" indent="-285750">
              <a:buFont typeface="Arial" panose="02080604020202020204" pitchFamily="34" charset="0"/>
              <a:buChar char="•"/>
            </a:pPr>
            <a:r>
              <a:rPr lang="zh-CN" altLang="en-US" sz="1200">
                <a:ea typeface="宋体" pitchFamily="2" charset="-122"/>
              </a:rPr>
              <a:t>非共线反铁磁参数：</a:t>
            </a:r>
            <a:r>
              <a:rPr lang="en-US" altLang="zh-CN" sz="1200">
                <a:ea typeface="宋体" pitchFamily="2" charset="-122"/>
              </a:rPr>
              <a:t>J=10,Kz=0.9,K=0.03meV</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S=1, alpha=1e-4, 1e-6</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y</a:t>
            </a:r>
            <a:r>
              <a:rPr lang="zh-CN" altLang="en-US" sz="1200">
                <a:ea typeface="宋体" pitchFamily="2" charset="-122"/>
              </a:rPr>
              <a:t>方向开放边界条件，</a:t>
            </a:r>
            <a:r>
              <a:rPr lang="en-US" altLang="zh-CN" sz="1200">
                <a:ea typeface="宋体" pitchFamily="2" charset="-122"/>
              </a:rPr>
              <a:t>x</a:t>
            </a:r>
            <a:r>
              <a:rPr lang="zh-CN" altLang="en-US" sz="1200">
                <a:ea typeface="宋体" pitchFamily="2" charset="-122"/>
              </a:rPr>
              <a:t>方向吸附边界条件</a:t>
            </a:r>
            <a:r>
              <a:rPr lang="en-US" altLang="zh-CN" sz="1200">
                <a:ea typeface="宋体" pitchFamily="2" charset="-122"/>
              </a:rPr>
              <a:t>[31]</a:t>
            </a:r>
            <a:endParaRPr lang="en-US" altLang="zh-CN" sz="1200">
              <a:ea typeface="宋体" pitchFamily="2" charset="-122"/>
            </a:endParaRPr>
          </a:p>
        </p:txBody>
      </p:sp>
      <p:sp>
        <p:nvSpPr>
          <p:cNvPr id="15" name="Text Box 14"/>
          <p:cNvSpPr txBox="true"/>
          <p:nvPr/>
        </p:nvSpPr>
        <p:spPr>
          <a:xfrm>
            <a:off x="3190240" y="3859530"/>
            <a:ext cx="4265930" cy="1383665"/>
          </a:xfrm>
          <a:prstGeom prst="rect">
            <a:avLst/>
          </a:prstGeom>
          <a:noFill/>
        </p:spPr>
        <p:txBody>
          <a:bodyPr wrap="square" rtlCol="0">
            <a:spAutoFit/>
          </a:bodyPr>
          <a:p>
            <a:pPr indent="0" algn="l">
              <a:buNone/>
            </a:pPr>
            <a:r>
              <a:rPr lang="zh-CN" altLang="en-US" sz="1200" dirty="0">
                <a:solidFill>
                  <a:schemeClr val="tx1"/>
                </a:solidFill>
                <a:latin typeface="+mj-lt"/>
                <a:ea typeface="宋体" pitchFamily="2" charset="-122"/>
                <a:sym typeface="+mn-ea"/>
              </a:rPr>
              <a:t>物理解释：</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rgbClr val="FF0000"/>
                </a:solidFill>
                <a:latin typeface="+mj-lt"/>
                <a:ea typeface="宋体" pitchFamily="2" charset="-122"/>
                <a:sym typeface="+mn-ea"/>
              </a:rPr>
              <a:t>非共线</a:t>
            </a:r>
            <a:r>
              <a:rPr lang="en-US" altLang="zh-CN" sz="1200" dirty="0">
                <a:solidFill>
                  <a:schemeClr val="tx1"/>
                </a:solidFill>
                <a:latin typeface="+mj-lt"/>
                <a:ea typeface="宋体" pitchFamily="2" charset="-122"/>
                <a:sym typeface="+mn-ea"/>
              </a:rPr>
              <a:t>AFM Kagome</a:t>
            </a:r>
            <a:r>
              <a:rPr lang="zh-CN" altLang="en-US" sz="1200" dirty="0">
                <a:solidFill>
                  <a:schemeClr val="tx1"/>
                </a:solidFill>
                <a:latin typeface="+mj-lt"/>
                <a:ea typeface="宋体" pitchFamily="2" charset="-122"/>
                <a:sym typeface="+mn-ea"/>
              </a:rPr>
              <a:t>晶格中三个</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带导致了</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与</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之间非传统的耦合机制</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其中的一个带对应于</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中两个典型模式中的一个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另外两个带在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中有耦合，并且其中一个是平带。</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这两个带在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的双向运动中起关键作用，并且在</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中不存在对应</a:t>
            </a:r>
            <a:endParaRPr lang="zh-CN" altLang="en-US" sz="1200" dirty="0">
              <a:solidFill>
                <a:schemeClr val="tx1"/>
              </a:solidFill>
              <a:latin typeface="+mj-lt"/>
              <a:ea typeface="宋体" pitchFamily="2" charset="-122"/>
              <a:sym typeface="+mn-ea"/>
            </a:endParaRPr>
          </a:p>
        </p:txBody>
      </p:sp>
      <p:pic>
        <p:nvPicPr>
          <p:cNvPr id="16" name="Picture 15" descr="/home/ligy/Pictures/1.png1"/>
          <p:cNvPicPr>
            <a:picLocks noChangeAspect="true"/>
          </p:cNvPicPr>
          <p:nvPr/>
        </p:nvPicPr>
        <p:blipFill>
          <a:blip r:embed="rId6"/>
          <a:srcRect/>
          <a:stretch>
            <a:fillRect/>
          </a:stretch>
        </p:blipFill>
        <p:spPr>
          <a:xfrm>
            <a:off x="67945" y="3498215"/>
            <a:ext cx="2945130" cy="2160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2" name="Text Box 1"/>
          <p:cNvSpPr txBox="true"/>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true"/>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true"/>
          </p:cNvPicPr>
          <p:nvPr/>
        </p:nvPicPr>
        <p:blipFill>
          <a:blip r:embed="rId2"/>
          <a:stretch>
            <a:fillRect/>
          </a:stretch>
        </p:blipFill>
        <p:spPr>
          <a:xfrm>
            <a:off x="360045" y="826770"/>
            <a:ext cx="7014210" cy="1171575"/>
          </a:xfrm>
          <a:prstGeom prst="rect">
            <a:avLst/>
          </a:prstGeom>
        </p:spPr>
      </p:pic>
      <p:sp>
        <p:nvSpPr>
          <p:cNvPr id="18" name="Text Box 17"/>
          <p:cNvSpPr txBox="true"/>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宋体" pitchFamily="2" charset="-122"/>
              </a:rPr>
              <a:t>方法</a:t>
            </a:r>
            <a:endParaRPr lang="zh-CN" altLang="en-US" sz="1400">
              <a:solidFill>
                <a:srgbClr val="FF0000"/>
              </a:solidFill>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05712" y="46556"/>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true"/>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true"/>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true"/>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true"/>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true"/>
          </p:cNvPicPr>
          <p:nvPr/>
        </p:nvPicPr>
        <p:blipFill>
          <a:blip r:embed="rId2"/>
          <a:stretch>
            <a:fillRect/>
          </a:stretch>
        </p:blipFill>
        <p:spPr>
          <a:xfrm>
            <a:off x="2106930" y="1240790"/>
            <a:ext cx="3133090" cy="414655"/>
          </a:xfrm>
          <a:prstGeom prst="rect">
            <a:avLst/>
          </a:prstGeom>
        </p:spPr>
      </p:pic>
      <p:sp>
        <p:nvSpPr>
          <p:cNvPr id="26" name="Text Box 25"/>
          <p:cNvSpPr txBox="true"/>
          <p:nvPr/>
        </p:nvSpPr>
        <p:spPr>
          <a:xfrm>
            <a:off x="514985" y="1993265"/>
            <a:ext cx="6807835" cy="583565"/>
          </a:xfrm>
          <a:prstGeom prst="rect">
            <a:avLst/>
          </a:prstGeom>
          <a:noFill/>
        </p:spPr>
        <p:txBody>
          <a:bodyPr wrap="square" rtlCol="0" anchor="t">
            <a:spAutoFit/>
          </a:bodyPr>
          <a:lstStyle/>
          <a:p>
            <a:pPr marL="285750" indent="-285750">
              <a:buFont typeface="Arial" panose="0208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true"/>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true"/>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true"/>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true"/>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true"/>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true"/>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true">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true"/>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true"/>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true"/>
          <p:nvPr/>
        </p:nvSpPr>
        <p:spPr>
          <a:xfrm>
            <a:off x="514985" y="4648200"/>
            <a:ext cx="5386705" cy="829945"/>
          </a:xfrm>
          <a:prstGeom prst="rect">
            <a:avLst/>
          </a:prstGeom>
          <a:noFill/>
        </p:spPr>
        <p:txBody>
          <a:bodyPr wrap="none" rtlCol="0">
            <a:spAutoFit/>
          </a:bodyPr>
          <a:lstStyle/>
          <a:p>
            <a:pPr marL="285750" indent="-285750">
              <a:buFont typeface="Arial" panose="02080604020202020204" pitchFamily="34" charset="0"/>
              <a:buChar char="•"/>
            </a:pPr>
            <a:r>
              <a:rPr lang="en-US" altLang="en-US" sz="1600"/>
              <a:t>不同对称性的模型，得到相同的普适电导rms(G)=0.285</a:t>
            </a:r>
            <a:endParaRPr lang="en-US" altLang="en-US" sz="1600"/>
          </a:p>
          <a:p>
            <a:pPr marL="285750" indent="-285750">
              <a:buFont typeface="Arial" panose="0208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8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5240020" y="506730"/>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02867" y="109421"/>
            <a:ext cx="4754880" cy="460375"/>
          </a:xfrm>
          <a:prstGeom prst="rect">
            <a:avLst/>
          </a:prstGeom>
          <a:noFill/>
        </p:spPr>
        <p:txBody>
          <a:bodyPr wrap="none" rtlCol="0">
            <a:spAutoFit/>
          </a:bodyPr>
          <a:p>
            <a:r>
              <a:rPr lang="zh-CN" sz="2400" dirty="0">
                <a:latin typeface="+mj-lt"/>
                <a:ea typeface="宋体" pitchFamily="2" charset="-122"/>
              </a:rPr>
              <a:t>张量网络和手征态的神经网络表示</a:t>
            </a:r>
            <a:endParaRPr lang="zh-CN" sz="2400" dirty="0">
              <a:latin typeface="+mj-lt"/>
              <a:ea typeface="宋体" pitchFamily="2" charset="-122"/>
            </a:endParaRPr>
          </a:p>
        </p:txBody>
      </p:sp>
      <p:sp>
        <p:nvSpPr>
          <p:cNvPr id="4" name="Text Box 3"/>
          <p:cNvSpPr txBox="true"/>
          <p:nvPr/>
        </p:nvSpPr>
        <p:spPr>
          <a:xfrm>
            <a:off x="46990" y="933450"/>
            <a:ext cx="6958330" cy="95313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本文研究量子多体问题中</a:t>
            </a:r>
            <a:r>
              <a:rPr lang="en-US" altLang="zh-CN" sz="1400">
                <a:ea typeface="宋体" pitchFamily="2" charset="-122"/>
              </a:rPr>
              <a:t>Boltzman</a:t>
            </a:r>
            <a:r>
              <a:rPr lang="zh-CN" altLang="en-US" sz="1400">
                <a:ea typeface="宋体" pitchFamily="2" charset="-122"/>
              </a:rPr>
              <a:t>机的表示能力问题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我们证明：任何</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张量网络态都有一个</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神经网络表示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这种网络构造几乎是最佳的，网络的参数个数正比于张量网络表示中的非</a:t>
            </a:r>
            <a:r>
              <a:rPr lang="en-US" altLang="zh-CN" sz="1400">
                <a:ea typeface="宋体" pitchFamily="2" charset="-122"/>
              </a:rPr>
              <a:t>0</a:t>
            </a:r>
            <a:r>
              <a:rPr lang="zh-CN" altLang="en-US" sz="1400">
                <a:ea typeface="宋体" pitchFamily="2" charset="-122"/>
              </a:rPr>
              <a:t>参数个数</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本文为手征</a:t>
            </a:r>
            <a:r>
              <a:rPr lang="en-US" altLang="zh-CN" sz="1400">
                <a:ea typeface="宋体" pitchFamily="2" charset="-122"/>
              </a:rPr>
              <a:t>p</a:t>
            </a:r>
            <a:r>
              <a:rPr lang="zh-CN" altLang="en-US" sz="1400">
                <a:ea typeface="宋体" pitchFamily="2" charset="-122"/>
              </a:rPr>
              <a:t>波超导体构造了一个准局域的神经网络表示</a:t>
            </a:r>
            <a:endParaRPr lang="en-US" altLang="zh-CN" sz="1400">
              <a:ea typeface="宋体" pitchFamily="2" charset="-122"/>
            </a:endParaRPr>
          </a:p>
        </p:txBody>
      </p:sp>
      <p:sp>
        <p:nvSpPr>
          <p:cNvPr id="2" name="Text Box 1"/>
          <p:cNvSpPr txBox="true"/>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true"/>
          <p:nvPr/>
        </p:nvSpPr>
        <p:spPr>
          <a:xfrm>
            <a:off x="2315362" y="1975051"/>
            <a:ext cx="2841625" cy="460375"/>
          </a:xfrm>
          <a:prstGeom prst="rect">
            <a:avLst/>
          </a:prstGeom>
          <a:noFill/>
        </p:spPr>
        <p:txBody>
          <a:bodyPr wrap="none" rtlCol="0">
            <a:spAutoFit/>
          </a:bodyPr>
          <a:p>
            <a:r>
              <a:rPr lang="zh-CN" sz="2400" dirty="0">
                <a:latin typeface="+mj-lt"/>
                <a:ea typeface="宋体" pitchFamily="2" charset="-122"/>
              </a:rPr>
              <a:t>超导体中的</a:t>
            </a:r>
            <a:r>
              <a:rPr lang="en-US" altLang="zh-CN" sz="2400" dirty="0">
                <a:latin typeface="+mj-lt"/>
                <a:ea typeface="宋体" pitchFamily="2" charset="-122"/>
              </a:rPr>
              <a:t>Kondo</a:t>
            </a:r>
            <a:r>
              <a:rPr lang="zh-CN" altLang="en-US" sz="2400" dirty="0">
                <a:latin typeface="+mj-lt"/>
                <a:ea typeface="宋体" pitchFamily="2" charset="-122"/>
              </a:rPr>
              <a:t>云</a:t>
            </a:r>
            <a:endParaRPr lang="zh-CN" altLang="en-US" sz="2400" dirty="0">
              <a:latin typeface="+mj-lt"/>
              <a:ea typeface="宋体" pitchFamily="2" charset="-122"/>
            </a:endParaRPr>
          </a:p>
        </p:txBody>
      </p:sp>
      <p:sp>
        <p:nvSpPr>
          <p:cNvPr id="6" name="Text Box 5"/>
          <p:cNvSpPr txBox="true"/>
          <p:nvPr/>
        </p:nvSpPr>
        <p:spPr>
          <a:xfrm>
            <a:off x="5613400" y="2306320"/>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true"/>
          <p:nvPr/>
        </p:nvSpPr>
        <p:spPr>
          <a:xfrm>
            <a:off x="46990" y="2649855"/>
            <a:ext cx="6414770" cy="73723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金属中的磁性杂质被</a:t>
            </a:r>
            <a:r>
              <a:rPr lang="en-US" altLang="zh-CN" sz="1400">
                <a:ea typeface="宋体" pitchFamily="2" charset="-122"/>
              </a:rPr>
              <a:t>Kondo</a:t>
            </a:r>
            <a:r>
              <a:rPr lang="zh-CN" altLang="en-US" sz="1400">
                <a:ea typeface="宋体" pitchFamily="2" charset="-122"/>
              </a:rPr>
              <a:t>屏敝时会形成拓展的关联电子云，即</a:t>
            </a:r>
            <a:r>
              <a:rPr lang="en-US" altLang="zh-CN" sz="1400">
                <a:ea typeface="宋体" pitchFamily="2" charset="-122"/>
              </a:rPr>
              <a:t>Kondo</a:t>
            </a:r>
            <a:r>
              <a:rPr lang="zh-CN" altLang="en-US" sz="1400">
                <a:ea typeface="宋体" pitchFamily="2" charset="-122"/>
              </a:rPr>
              <a:t>云</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在超导体中当能隙超过</a:t>
            </a:r>
            <a:r>
              <a:rPr lang="en-US" altLang="zh-CN" sz="1400">
                <a:ea typeface="宋体" pitchFamily="2" charset="-122"/>
              </a:rPr>
              <a:t>Kondo</a:t>
            </a:r>
            <a:r>
              <a:rPr lang="zh-CN" altLang="en-US" sz="1400">
                <a:ea typeface="宋体" pitchFamily="2" charset="-122"/>
              </a:rPr>
              <a:t>温度时会发生量子相变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本文表明：尽管在非屏蔽态中没有</a:t>
            </a:r>
            <a:r>
              <a:rPr lang="en-US" altLang="zh-CN" sz="1400">
                <a:ea typeface="宋体" pitchFamily="2" charset="-122"/>
              </a:rPr>
              <a:t>Kondo</a:t>
            </a:r>
            <a:r>
              <a:rPr lang="zh-CN" altLang="en-US" sz="1400">
                <a:ea typeface="宋体" pitchFamily="2" charset="-122"/>
              </a:rPr>
              <a:t>单态，但</a:t>
            </a:r>
            <a:r>
              <a:rPr lang="en-US" altLang="zh-CN" sz="1400">
                <a:ea typeface="宋体" pitchFamily="2" charset="-122"/>
              </a:rPr>
              <a:t>Kondo</a:t>
            </a:r>
            <a:r>
              <a:rPr lang="zh-CN" altLang="en-US" sz="1400">
                <a:ea typeface="宋体" pitchFamily="2" charset="-122"/>
              </a:rPr>
              <a:t>云在两个相中都存在</a:t>
            </a:r>
            <a:endParaRPr lang="zh-CN" altLang="en-US" sz="1400">
              <a:ea typeface="宋体" pitchFamily="2" charset="-122"/>
            </a:endParaRPr>
          </a:p>
        </p:txBody>
      </p:sp>
      <p:sp>
        <p:nvSpPr>
          <p:cNvPr id="3" name="文本框 13"/>
          <p:cNvSpPr txBox="true"/>
          <p:nvPr/>
        </p:nvSpPr>
        <p:spPr>
          <a:xfrm>
            <a:off x="870102" y="3371416"/>
            <a:ext cx="5821680" cy="460375"/>
          </a:xfrm>
          <a:prstGeom prst="rect">
            <a:avLst/>
          </a:prstGeom>
          <a:noFill/>
        </p:spPr>
        <p:txBody>
          <a:bodyPr wrap="none" rtlCol="0">
            <a:spAutoFit/>
          </a:bodyPr>
          <a:p>
            <a:r>
              <a:rPr lang="zh-CN" altLang="en-US" sz="2400" dirty="0">
                <a:latin typeface="+mj-lt"/>
                <a:ea typeface="宋体" pitchFamily="2" charset="-122"/>
              </a:rPr>
              <a:t>在窄电子能带系统中诱导与调节</a:t>
            </a:r>
            <a:r>
              <a:rPr lang="en-US" altLang="zh-CN" sz="2400" dirty="0">
                <a:latin typeface="+mj-lt"/>
                <a:ea typeface="宋体" pitchFamily="2" charset="-122"/>
              </a:rPr>
              <a:t>kondo</a:t>
            </a:r>
            <a:r>
              <a:rPr lang="zh-CN" altLang="en-US" sz="2400" dirty="0">
                <a:latin typeface="+mj-lt"/>
                <a:ea typeface="宋体" pitchFamily="2" charset="-122"/>
              </a:rPr>
              <a:t>屏蔽</a:t>
            </a:r>
            <a:endParaRPr lang="zh-CN" altLang="en-US" sz="2400" dirty="0">
              <a:latin typeface="+mj-lt"/>
              <a:ea typeface="宋体" pitchFamily="2" charset="-122"/>
            </a:endParaRPr>
          </a:p>
        </p:txBody>
      </p:sp>
      <p:sp>
        <p:nvSpPr>
          <p:cNvPr id="8" name="Text Box 7"/>
          <p:cNvSpPr txBox="true"/>
          <p:nvPr/>
        </p:nvSpPr>
        <p:spPr>
          <a:xfrm>
            <a:off x="4750435" y="3772535"/>
            <a:ext cx="2597150" cy="275590"/>
          </a:xfrm>
          <a:prstGeom prst="rect">
            <a:avLst/>
          </a:prstGeom>
          <a:noFill/>
        </p:spPr>
        <p:txBody>
          <a:bodyPr wrap="square" rtlCol="0">
            <a:spAutoFit/>
          </a:bodyPr>
          <a:p>
            <a:r>
              <a:rPr lang="en-US" altLang="en-US" sz="1200">
                <a:sym typeface="+mn-ea"/>
              </a:rPr>
              <a:t>https://arxiv.org/pdf/2111.07710.pdf</a:t>
            </a:r>
            <a:endParaRPr lang="en-US" altLang="en-US" sz="1200"/>
          </a:p>
        </p:txBody>
      </p:sp>
      <p:sp>
        <p:nvSpPr>
          <p:cNvPr id="9" name="Text Box 8"/>
          <p:cNvSpPr txBox="true"/>
          <p:nvPr/>
        </p:nvSpPr>
        <p:spPr>
          <a:xfrm>
            <a:off x="46990" y="4194175"/>
            <a:ext cx="7371080" cy="138366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单杂质近藤问题已经被理解得很好了，但</a:t>
            </a:r>
            <a:r>
              <a:rPr lang="en-US" altLang="zh-CN" sz="1400">
                <a:ea typeface="宋体" pitchFamily="2" charset="-122"/>
              </a:rPr>
              <a:t>Ko</a:t>
            </a:r>
            <a:r>
              <a:rPr lang="en-US" altLang="en-US" sz="1400">
                <a:ea typeface="宋体" pitchFamily="2" charset="-122"/>
              </a:rPr>
              <a:t>ndo</a:t>
            </a:r>
            <a:r>
              <a:rPr lang="zh-CN" altLang="en-US" sz="1400">
                <a:ea typeface="宋体" pitchFamily="2" charset="-122"/>
              </a:rPr>
              <a:t>晶格问题远未解决</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在非</a:t>
            </a:r>
            <a:r>
              <a:rPr lang="en-US" altLang="zh-CN" sz="1400">
                <a:ea typeface="宋体" pitchFamily="2" charset="-122"/>
              </a:rPr>
              <a:t> f </a:t>
            </a:r>
            <a:r>
              <a:rPr lang="zh-CN" altLang="en-US" sz="1400">
                <a:ea typeface="宋体" pitchFamily="2" charset="-122"/>
              </a:rPr>
              <a:t>电子体系中实现与调节</a:t>
            </a:r>
            <a:r>
              <a:rPr lang="en-US" altLang="zh-CN" sz="1400">
                <a:ea typeface="宋体" pitchFamily="2" charset="-122"/>
              </a:rPr>
              <a:t>kondo</a:t>
            </a:r>
            <a:r>
              <a:rPr lang="zh-CN" altLang="en-US" sz="1400">
                <a:ea typeface="宋体" pitchFamily="2" charset="-122"/>
              </a:rPr>
              <a:t>晶格对理解上有巨大帮助</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窄带甚至平带电子系统中，电子的动能被强烈抑制，电子关联被增强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当电子的关联能与动能大小可比甚至更大时，系统处于强关联状态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本文发现：在由电荷密度波驱动的窄带电子系统</a:t>
            </a:r>
            <a:r>
              <a:rPr lang="en-US" altLang="zh-CN" sz="1400">
                <a:ea typeface="宋体" pitchFamily="2" charset="-122"/>
              </a:rPr>
              <a:t>1T-TaS2</a:t>
            </a:r>
            <a:r>
              <a:rPr lang="zh-CN" altLang="en-US" sz="1400">
                <a:ea typeface="宋体" pitchFamily="2" charset="-122"/>
              </a:rPr>
              <a:t>中插入</a:t>
            </a:r>
            <a:r>
              <a:rPr lang="en-US" altLang="zh-CN" sz="1400">
                <a:ea typeface="宋体" pitchFamily="2" charset="-122"/>
              </a:rPr>
              <a:t>Pb</a:t>
            </a:r>
            <a:r>
              <a:rPr lang="zh-CN" altLang="en-US" sz="1400">
                <a:ea typeface="宋体" pitchFamily="2" charset="-122"/>
              </a:rPr>
              <a:t>可以诱导出绝缘带隙到近藤共振的转变</a:t>
            </a:r>
            <a:endParaRPr lang="zh-CN" altLang="en-US" sz="14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21257" y="116406"/>
            <a:ext cx="5118735" cy="460375"/>
          </a:xfrm>
          <a:prstGeom prst="rect">
            <a:avLst/>
          </a:prstGeom>
          <a:noFill/>
        </p:spPr>
        <p:txBody>
          <a:bodyPr wrap="none" rtlCol="0">
            <a:spAutoFit/>
          </a:bodyPr>
          <a:p>
            <a:r>
              <a:rPr lang="zh-CN" sz="2400" dirty="0">
                <a:latin typeface="+mj-lt"/>
                <a:ea typeface="宋体" pitchFamily="2" charset="-122"/>
              </a:rPr>
              <a:t>三维拓扑半金属中的</a:t>
            </a:r>
            <a:r>
              <a:rPr lang="en-US" altLang="zh-CN" sz="2400" dirty="0">
                <a:latin typeface="+mj-lt"/>
                <a:ea typeface="宋体" pitchFamily="2" charset="-122"/>
              </a:rPr>
              <a:t>Magnus Hall</a:t>
            </a:r>
            <a:r>
              <a:rPr lang="zh-CN" altLang="en-US" sz="2400" dirty="0">
                <a:latin typeface="+mj-lt"/>
                <a:ea typeface="宋体" pitchFamily="2" charset="-122"/>
              </a:rPr>
              <a:t>效应</a:t>
            </a:r>
            <a:endParaRPr lang="zh-CN" altLang="en-US" sz="2400" dirty="0">
              <a:latin typeface="+mj-lt"/>
              <a:ea typeface="宋体" pitchFamily="2" charset="-122"/>
            </a:endParaRPr>
          </a:p>
        </p:txBody>
      </p:sp>
      <p:sp>
        <p:nvSpPr>
          <p:cNvPr id="4" name="Text Box 3"/>
          <p:cNvSpPr txBox="true"/>
          <p:nvPr/>
        </p:nvSpPr>
        <p:spPr>
          <a:xfrm>
            <a:off x="29210" y="731520"/>
            <a:ext cx="7412990" cy="4615815"/>
          </a:xfrm>
          <a:prstGeom prst="rect">
            <a:avLst/>
          </a:prstGeom>
          <a:noFill/>
        </p:spPr>
        <p:txBody>
          <a:bodyPr wrap="square" rtlCol="0">
            <a:spAutoFit/>
          </a:bodyPr>
          <a:p>
            <a:pPr marL="285750" indent="-285750" algn="l">
              <a:buFont typeface="Arial" panose="02080604020202020204" pitchFamily="34" charset="0"/>
              <a:buChar char="•"/>
            </a:pPr>
            <a:r>
              <a:rPr lang="en-US" altLang="zh-CN" sz="1400">
                <a:ea typeface="宋体" pitchFamily="2" charset="-122"/>
              </a:rPr>
              <a:t>MHE</a:t>
            </a:r>
            <a:r>
              <a:rPr lang="zh-CN" altLang="en-US" sz="1400">
                <a:ea typeface="宋体" pitchFamily="2" charset="-122"/>
              </a:rPr>
              <a:t>是非线性</a:t>
            </a:r>
            <a:r>
              <a:rPr lang="en-US" altLang="zh-CN" sz="1400">
                <a:ea typeface="宋体" pitchFamily="2" charset="-122"/>
              </a:rPr>
              <a:t>Hall</a:t>
            </a:r>
            <a:r>
              <a:rPr lang="zh-CN" altLang="en-US" sz="1400">
                <a:ea typeface="宋体" pitchFamily="2" charset="-122"/>
              </a:rPr>
              <a:t>效应，不需要外加磁场。当内建电场与材料的</a:t>
            </a:r>
            <a:r>
              <a:rPr lang="en-US" altLang="zh-CN" sz="1400">
                <a:ea typeface="宋体" pitchFamily="2" charset="-122"/>
              </a:rPr>
              <a:t>Berry c</a:t>
            </a:r>
            <a:r>
              <a:rPr lang="en-US" altLang="en-US" sz="1400">
                <a:ea typeface="宋体" pitchFamily="2" charset="-122"/>
              </a:rPr>
              <a:t>urvature</a:t>
            </a:r>
            <a:r>
              <a:rPr lang="zh-CN" altLang="en-US" sz="1400">
                <a:ea typeface="宋体" pitchFamily="2" charset="-122"/>
              </a:rPr>
              <a:t>时会观测</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到，即在横向产生一个电流。</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本文在</a:t>
            </a:r>
            <a:r>
              <a:rPr lang="en-US" altLang="zh-CN" sz="1400">
                <a:ea typeface="宋体" pitchFamily="2" charset="-122"/>
              </a:rPr>
              <a:t>Boltzman</a:t>
            </a:r>
            <a:r>
              <a:rPr lang="zh-CN" altLang="en-US" sz="1400">
                <a:ea typeface="宋体" pitchFamily="2" charset="-122"/>
              </a:rPr>
              <a:t>输运理论框架下数值计算</a:t>
            </a:r>
            <a:r>
              <a:rPr lang="en-US" altLang="zh-CN" sz="1400">
                <a:ea typeface="宋体" pitchFamily="2" charset="-122"/>
              </a:rPr>
              <a:t>MH</a:t>
            </a:r>
            <a:r>
              <a:rPr lang="zh-CN" altLang="en-US" sz="1400">
                <a:ea typeface="宋体" pitchFamily="2" charset="-122"/>
              </a:rPr>
              <a:t>电导和输运系数</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尽管</a:t>
            </a:r>
            <a:r>
              <a:rPr lang="en-US" altLang="zh-CN" sz="1400">
                <a:ea typeface="宋体" pitchFamily="2" charset="-122"/>
              </a:rPr>
              <a:t>MHE</a:t>
            </a:r>
            <a:r>
              <a:rPr lang="zh-CN" altLang="en-US" sz="1400">
                <a:ea typeface="宋体" pitchFamily="2" charset="-122"/>
              </a:rPr>
              <a:t>最初被预言出现在有时间反演对称性</a:t>
            </a:r>
            <a:r>
              <a:rPr lang="en-US" altLang="zh-CN" sz="1400">
                <a:ea typeface="宋体" pitchFamily="2" charset="-122"/>
              </a:rPr>
              <a:t>(TRS)</a:t>
            </a:r>
            <a:r>
              <a:rPr lang="zh-CN" altLang="en-US" sz="1400">
                <a:ea typeface="宋体" pitchFamily="2" charset="-122"/>
              </a:rPr>
              <a:t>的二维材料中，本文表明在</a:t>
            </a:r>
            <a:r>
              <a:rPr lang="en-US" altLang="zh-CN" sz="1400">
                <a:ea typeface="宋体" pitchFamily="2" charset="-122"/>
              </a:rPr>
              <a:t>TRS</a:t>
            </a:r>
            <a:r>
              <a:rPr lang="zh-CN" altLang="en-US" sz="1400">
                <a:ea typeface="宋体" pitchFamily="2" charset="-122"/>
              </a:rPr>
              <a:t>破缺的材料中也可能出现</a:t>
            </a:r>
            <a:r>
              <a:rPr lang="en-US" altLang="zh-CN" sz="1400">
                <a:ea typeface="宋体" pitchFamily="2" charset="-122"/>
              </a:rPr>
              <a:t>Hall</a:t>
            </a:r>
            <a:r>
              <a:rPr lang="zh-CN" altLang="en-US" sz="1400">
                <a:ea typeface="宋体" pitchFamily="2" charset="-122"/>
              </a:rPr>
              <a:t>响应</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如果</a:t>
            </a:r>
            <a:r>
              <a:rPr lang="en-US" altLang="zh-CN" sz="1400">
                <a:ea typeface="宋体" pitchFamily="2" charset="-122"/>
              </a:rPr>
              <a:t>TRS</a:t>
            </a:r>
            <a:r>
              <a:rPr lang="zh-CN" altLang="en-US" sz="1400">
                <a:ea typeface="宋体" pitchFamily="2" charset="-122"/>
              </a:rPr>
              <a:t>保持，则需要空间反演对称</a:t>
            </a:r>
            <a:r>
              <a:rPr lang="zh-CN" altLang="en-US" sz="1400">
                <a:ea typeface="宋体" pitchFamily="2" charset="-122"/>
                <a:sym typeface="+mn-ea"/>
              </a:rPr>
              <a:t>破缺以免布里渊区的贡献相抵消</a:t>
            </a:r>
            <a:endParaRPr lang="zh-CN" altLang="en-US" sz="1400">
              <a:ea typeface="宋体" pitchFamily="2" charset="-122"/>
              <a:sym typeface="+mn-ea"/>
            </a:endParaRPr>
          </a:p>
          <a:p>
            <a:pPr marL="285750" indent="-285750" algn="l">
              <a:buFont typeface="Arial" panose="02080604020202020204" pitchFamily="34" charset="0"/>
              <a:buChar char="•"/>
            </a:pPr>
            <a:r>
              <a:rPr lang="zh-CN" altLang="en-US" sz="1400">
                <a:ea typeface="宋体" pitchFamily="2" charset="-122"/>
              </a:rPr>
              <a:t>当有各向异性的色散存在时，</a:t>
            </a:r>
            <a:r>
              <a:rPr lang="en-US" altLang="zh-CN" sz="1400">
                <a:ea typeface="宋体" pitchFamily="2" charset="-122"/>
              </a:rPr>
              <a:t>MHE</a:t>
            </a:r>
            <a:r>
              <a:rPr lang="zh-CN" altLang="en-US" sz="1400">
                <a:ea typeface="宋体" pitchFamily="2" charset="-122"/>
              </a:rPr>
              <a:t>的特征与测量方向密切相关</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tilt</a:t>
            </a:r>
            <a:r>
              <a:rPr lang="zh-CN" altLang="en-US" sz="1400">
                <a:ea typeface="宋体" pitchFamily="2" charset="-122"/>
              </a:rPr>
              <a:t>的程度也显著影响传导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经典</a:t>
            </a:r>
            <a:r>
              <a:rPr lang="en-US" altLang="zh-CN" sz="1400">
                <a:ea typeface="宋体" pitchFamily="2" charset="-122"/>
              </a:rPr>
              <a:t>Hall</a:t>
            </a:r>
            <a:r>
              <a:rPr lang="zh-CN" altLang="en-US" sz="1400">
                <a:ea typeface="宋体" pitchFamily="2" charset="-122"/>
              </a:rPr>
              <a:t>效应的</a:t>
            </a:r>
            <a:r>
              <a:rPr lang="en-US" altLang="zh-CN" sz="1400">
                <a:ea typeface="宋体" pitchFamily="2" charset="-122"/>
              </a:rPr>
              <a:t>Hall</a:t>
            </a:r>
            <a:r>
              <a:rPr lang="zh-CN" altLang="en-US" sz="1400">
                <a:ea typeface="宋体" pitchFamily="2" charset="-122"/>
              </a:rPr>
              <a:t>电压正比于外磁场强度</a:t>
            </a:r>
            <a:r>
              <a:rPr lang="en-US" altLang="zh-CN" sz="1400">
                <a:ea typeface="宋体" pitchFamily="2" charset="-122"/>
              </a:rPr>
              <a:t>(1T)</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场强到</a:t>
            </a:r>
            <a:r>
              <a:rPr lang="en-US" altLang="zh-CN" sz="1400">
                <a:ea typeface="宋体" pitchFamily="2" charset="-122"/>
              </a:rPr>
              <a:t>100T</a:t>
            </a:r>
            <a:r>
              <a:rPr lang="zh-CN" altLang="en-US" sz="1400">
                <a:ea typeface="宋体" pitchFamily="2" charset="-122"/>
              </a:rPr>
              <a:t>时，</a:t>
            </a:r>
            <a:r>
              <a:rPr lang="en-US" altLang="zh-CN" sz="1400">
                <a:ea typeface="宋体" pitchFamily="2" charset="-122"/>
              </a:rPr>
              <a:t>Hall</a:t>
            </a:r>
            <a:r>
              <a:rPr lang="zh-CN" altLang="en-US" sz="1400">
                <a:ea typeface="宋体" pitchFamily="2" charset="-122"/>
              </a:rPr>
              <a:t>电导量子化，可以看到整数、分数量子</a:t>
            </a:r>
            <a:r>
              <a:rPr lang="en-US" altLang="zh-CN" sz="1400">
                <a:ea typeface="宋体" pitchFamily="2" charset="-122"/>
              </a:rPr>
              <a:t>Hall</a:t>
            </a:r>
            <a:r>
              <a:rPr lang="zh-CN" altLang="en-US" sz="1400">
                <a:ea typeface="宋体" pitchFamily="2" charset="-122"/>
              </a:rPr>
              <a:t>效应。可能出现</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手征边缘态、电荷分数化（必需要外磁场）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最近表明在没有外磁场时也可以出现</a:t>
            </a:r>
            <a:r>
              <a:rPr lang="en-US" altLang="zh-CN" sz="1400">
                <a:ea typeface="宋体" pitchFamily="2" charset="-122"/>
              </a:rPr>
              <a:t>Hall</a:t>
            </a:r>
            <a:r>
              <a:rPr lang="zh-CN" altLang="en-US" sz="1400">
                <a:ea typeface="宋体" pitchFamily="2" charset="-122"/>
              </a:rPr>
              <a:t>效应，有两种方法：</a:t>
            </a:r>
            <a:endParaRPr lang="zh-CN" altLang="en-US" sz="1400">
              <a:ea typeface="宋体" pitchFamily="2" charset="-122"/>
            </a:endParaRPr>
          </a:p>
          <a:p>
            <a:pPr lvl="1" indent="0" algn="l">
              <a:buFont typeface="Arial" panose="02080604020202020204" pitchFamily="34" charset="0"/>
              <a:buNone/>
            </a:pPr>
            <a:r>
              <a:rPr lang="en-US" altLang="zh-CN" sz="1400">
                <a:ea typeface="宋体" pitchFamily="2" charset="-122"/>
              </a:rPr>
              <a:t>1. </a:t>
            </a:r>
            <a:r>
              <a:rPr lang="zh-CN" altLang="en-US" sz="1400">
                <a:ea typeface="宋体" pitchFamily="2" charset="-122"/>
              </a:rPr>
              <a:t>增加自旋或轨道自由度</a:t>
            </a:r>
            <a:r>
              <a:rPr lang="en-US" altLang="zh-CN" sz="1400">
                <a:ea typeface="宋体" pitchFamily="2" charset="-122"/>
              </a:rPr>
              <a:t> </a:t>
            </a:r>
            <a:r>
              <a:rPr lang="zh-CN" altLang="en-US" sz="1400">
                <a:ea typeface="宋体" pitchFamily="2" charset="-122"/>
              </a:rPr>
              <a:t>（拓扑绝缘体中的量子自旋</a:t>
            </a:r>
            <a:r>
              <a:rPr lang="en-US" altLang="zh-CN" sz="1400">
                <a:ea typeface="宋体" pitchFamily="2" charset="-122"/>
              </a:rPr>
              <a:t>Hall</a:t>
            </a:r>
            <a:r>
              <a:rPr lang="zh-CN" altLang="en-US" sz="1400">
                <a:ea typeface="宋体" pitchFamily="2" charset="-122"/>
              </a:rPr>
              <a:t>效应）</a:t>
            </a:r>
            <a:endParaRPr lang="en-US" altLang="zh-CN" sz="1400">
              <a:ea typeface="宋体" pitchFamily="2" charset="-122"/>
            </a:endParaRPr>
          </a:p>
          <a:p>
            <a:pPr lvl="1" indent="0" algn="l">
              <a:buFont typeface="Arial" panose="02080604020202020204" pitchFamily="34" charset="0"/>
              <a:buNone/>
            </a:pPr>
            <a:r>
              <a:rPr lang="en-US" altLang="zh-CN" sz="1400">
                <a:ea typeface="宋体" pitchFamily="2" charset="-122"/>
              </a:rPr>
              <a:t>2. </a:t>
            </a:r>
            <a:r>
              <a:rPr lang="zh-CN" altLang="en-US" sz="1400">
                <a:ea typeface="宋体" pitchFamily="2" charset="-122"/>
              </a:rPr>
              <a:t>超出线性响应范畴（非线性</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实验上测量非线性电流：在样品中注入一个低频（电、自旋、热）流，在非线性</a:t>
            </a:r>
            <a:r>
              <a:rPr lang="en-US" altLang="zh-CN" sz="1400">
                <a:ea typeface="宋体" pitchFamily="2" charset="-122"/>
              </a:rPr>
              <a:t>Hall</a:t>
            </a:r>
            <a:r>
              <a:rPr lang="zh-CN" altLang="en-US" sz="1400">
                <a:ea typeface="宋体" pitchFamily="2" charset="-122"/>
              </a:rPr>
              <a:t>效应时会以倍频产生一个震荡电压。根据注入流的不同，非线性</a:t>
            </a:r>
            <a:r>
              <a:rPr lang="en-US" altLang="zh-CN" sz="1400">
                <a:ea typeface="宋体" pitchFamily="2" charset="-122"/>
              </a:rPr>
              <a:t>Hall</a:t>
            </a:r>
            <a:r>
              <a:rPr lang="zh-CN" altLang="en-US" sz="1400">
                <a:ea typeface="宋体" pitchFamily="2" charset="-122"/>
              </a:rPr>
              <a:t>效应分为：非线性自旋</a:t>
            </a:r>
            <a:r>
              <a:rPr lang="en-US" altLang="zh-CN" sz="1400">
                <a:ea typeface="宋体" pitchFamily="2" charset="-122"/>
              </a:rPr>
              <a:t>Hall</a:t>
            </a:r>
            <a:r>
              <a:rPr lang="zh-CN" altLang="en-US" sz="1400">
                <a:ea typeface="宋体" pitchFamily="2" charset="-122"/>
              </a:rPr>
              <a:t>效应</a:t>
            </a:r>
            <a:r>
              <a:rPr lang="en-US" altLang="zh-CN" sz="1400">
                <a:ea typeface="宋体" pitchFamily="2" charset="-122"/>
              </a:rPr>
              <a:t>[8]</a:t>
            </a:r>
            <a:r>
              <a:rPr lang="zh-CN" altLang="en-US" sz="1400">
                <a:ea typeface="宋体" pitchFamily="2" charset="-122"/>
              </a:rPr>
              <a:t>、回旋效应</a:t>
            </a:r>
            <a:r>
              <a:rPr lang="en-US" altLang="zh-CN" sz="1400">
                <a:ea typeface="宋体" pitchFamily="2" charset="-122"/>
              </a:rPr>
              <a:t>[9]</a:t>
            </a:r>
            <a:r>
              <a:rPr lang="zh-CN" altLang="en-US" sz="1400">
                <a:ea typeface="宋体" pitchFamily="2" charset="-122"/>
              </a:rPr>
              <a:t>、</a:t>
            </a:r>
            <a:r>
              <a:rPr lang="en-US" altLang="zh-CN" sz="1400">
                <a:ea typeface="宋体" pitchFamily="2" charset="-122"/>
              </a:rPr>
              <a:t>Magnus</a:t>
            </a:r>
            <a:r>
              <a:rPr lang="en-US" altLang="en-US" sz="1400">
                <a:ea typeface="宋体" pitchFamily="2" charset="-122"/>
              </a:rPr>
              <a:t> Hall</a:t>
            </a:r>
            <a:r>
              <a:rPr lang="zh-CN" altLang="en-US" sz="1400">
                <a:ea typeface="宋体" pitchFamily="2" charset="-122"/>
              </a:rPr>
              <a:t>效应</a:t>
            </a:r>
            <a:r>
              <a:rPr lang="en-US" altLang="zh-CN" sz="1400">
                <a:ea typeface="宋体" pitchFamily="2" charset="-122"/>
              </a:rPr>
              <a:t>[10-12]</a:t>
            </a:r>
            <a:r>
              <a:rPr lang="zh-CN" altLang="en-US" sz="1400">
                <a:ea typeface="宋体" pitchFamily="2" charset="-122"/>
              </a:rPr>
              <a:t>、非线性</a:t>
            </a:r>
            <a:r>
              <a:rPr lang="en-US" altLang="zh-CN" sz="1400">
                <a:ea typeface="宋体" pitchFamily="2" charset="-122"/>
              </a:rPr>
              <a:t>Nerst</a:t>
            </a:r>
            <a:r>
              <a:rPr lang="zh-CN" altLang="en-US" sz="1400">
                <a:ea typeface="宋体" pitchFamily="2" charset="-122"/>
              </a:rPr>
              <a:t>效应</a:t>
            </a:r>
            <a:r>
              <a:rPr lang="en-US" altLang="zh-CN" sz="1400">
                <a:ea typeface="宋体" pitchFamily="2" charset="-122"/>
              </a:rPr>
              <a:t>[12,14]</a:t>
            </a:r>
            <a:endParaRPr lang="en-US" altLang="zh-CN"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本文关注</a:t>
            </a:r>
            <a:r>
              <a:rPr lang="en-US" altLang="zh-CN" sz="1400">
                <a:ea typeface="宋体" pitchFamily="2" charset="-122"/>
              </a:rPr>
              <a:t>MHE</a:t>
            </a:r>
            <a:r>
              <a:rPr lang="zh-CN" altLang="en-US" sz="1400">
                <a:ea typeface="宋体" pitchFamily="2" charset="-122"/>
              </a:rPr>
              <a:t>，它不需要外磁场，是由</a:t>
            </a:r>
            <a:r>
              <a:rPr lang="en-US" altLang="zh-CN" sz="1400">
                <a:ea typeface="宋体" pitchFamily="2" charset="-122"/>
              </a:rPr>
              <a:t>Berry Curvature</a:t>
            </a:r>
            <a:r>
              <a:rPr lang="zh-CN" altLang="en-US" sz="1400">
                <a:ea typeface="宋体" pitchFamily="2" charset="-122"/>
              </a:rPr>
              <a:t>引起的</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经典的</a:t>
            </a:r>
            <a:r>
              <a:rPr lang="en-US" altLang="zh-CN" sz="1400">
                <a:ea typeface="宋体" pitchFamily="2" charset="-122"/>
              </a:rPr>
              <a:t>Magnus</a:t>
            </a:r>
            <a:r>
              <a:rPr lang="zh-CN" altLang="en-US" sz="1400">
                <a:ea typeface="宋体" pitchFamily="2" charset="-122"/>
              </a:rPr>
              <a:t>效应：相比于不旋转的物体，旋转的物理在流体中移动时轨迹会额外偏转</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在静电势梯度中的手征</a:t>
            </a:r>
            <a:r>
              <a:rPr lang="en-US" altLang="zh-CN" sz="1400">
                <a:ea typeface="宋体" pitchFamily="2" charset="-122"/>
              </a:rPr>
              <a:t>Bolch</a:t>
            </a:r>
            <a:r>
              <a:rPr lang="zh-CN" altLang="en-US" sz="1400">
                <a:ea typeface="宋体" pitchFamily="2" charset="-122"/>
              </a:rPr>
              <a:t>电子会发展出一个横向速度</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产生</a:t>
            </a:r>
            <a:r>
              <a:rPr lang="en-US" altLang="zh-CN" sz="1400">
                <a:ea typeface="宋体" pitchFamily="2" charset="-122"/>
              </a:rPr>
              <a:t>MHE</a:t>
            </a:r>
            <a:r>
              <a:rPr lang="zh-CN" altLang="en-US" sz="1400">
                <a:ea typeface="宋体" pitchFamily="2" charset="-122"/>
              </a:rPr>
              <a:t>的两个条件：</a:t>
            </a:r>
            <a:r>
              <a:rPr lang="en-US" altLang="zh-CN" sz="1400">
                <a:ea typeface="宋体" pitchFamily="2" charset="-122"/>
              </a:rPr>
              <a:t>1. </a:t>
            </a:r>
            <a:r>
              <a:rPr lang="zh-CN" altLang="en-US" sz="1400">
                <a:ea typeface="宋体" pitchFamily="2" charset="-122"/>
              </a:rPr>
              <a:t>缓变的势梯度，以产生内建电场</a:t>
            </a:r>
            <a:r>
              <a:rPr lang="en-US" altLang="zh-CN" sz="1400">
                <a:ea typeface="宋体" pitchFamily="2" charset="-122"/>
              </a:rPr>
              <a:t> 2. </a:t>
            </a:r>
            <a:r>
              <a:rPr lang="zh-CN" altLang="en-US" sz="1400">
                <a:ea typeface="宋体" pitchFamily="2" charset="-122"/>
              </a:rPr>
              <a:t>非零的</a:t>
            </a:r>
            <a:r>
              <a:rPr lang="en-US" altLang="zh-CN" sz="1400">
                <a:ea typeface="宋体" pitchFamily="2" charset="-122"/>
              </a:rPr>
              <a:t>Berry Curvature</a:t>
            </a:r>
            <a:endParaRPr lang="en-US" altLang="zh-CN" sz="1400">
              <a:ea typeface="宋体" pitchFamily="2" charset="-122"/>
            </a:endParaRPr>
          </a:p>
        </p:txBody>
      </p:sp>
      <p:sp>
        <p:nvSpPr>
          <p:cNvPr id="2" name="Text Box 1"/>
          <p:cNvSpPr txBox="true"/>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867" y="107516"/>
            <a:ext cx="7295515" cy="398780"/>
          </a:xfrm>
          <a:prstGeom prst="rect">
            <a:avLst/>
          </a:prstGeom>
          <a:noFill/>
        </p:spPr>
        <p:txBody>
          <a:bodyPr wrap="none" rtlCol="0">
            <a:spAutoFit/>
          </a:bodyPr>
          <a:p>
            <a:r>
              <a:rPr lang="zh-CN" altLang="en-US" sz="2000" dirty="0">
                <a:latin typeface="+mj-lt"/>
                <a:ea typeface="宋体" pitchFamily="2" charset="-122"/>
              </a:rPr>
              <a:t>时间依赖</a:t>
            </a:r>
            <a:r>
              <a:rPr lang="en-US" altLang="zh-CN" sz="2000" dirty="0">
                <a:latin typeface="+mj-lt"/>
                <a:ea typeface="宋体" pitchFamily="2" charset="-122"/>
              </a:rPr>
              <a:t>NRG</a:t>
            </a:r>
            <a:r>
              <a:rPr lang="zh-CN" altLang="en-US" sz="2000" dirty="0">
                <a:latin typeface="+mj-lt"/>
                <a:ea typeface="宋体" pitchFamily="2" charset="-122"/>
              </a:rPr>
              <a:t>方法中</a:t>
            </a:r>
            <a:r>
              <a:rPr lang="en-US" altLang="zh-CN" sz="2000" dirty="0">
                <a:latin typeface="+mj-lt"/>
                <a:ea typeface="宋体" pitchFamily="2" charset="-122"/>
              </a:rPr>
              <a:t>Anderson</a:t>
            </a:r>
            <a:r>
              <a:rPr lang="zh-CN" altLang="en-US" sz="2000" dirty="0">
                <a:latin typeface="+mj-lt"/>
                <a:ea typeface="宋体" pitchFamily="2" charset="-122"/>
              </a:rPr>
              <a:t>模型的时间依赖谱函数的自能方法</a:t>
            </a:r>
            <a:endParaRPr lang="zh-CN" altLang="en-US" sz="2000" dirty="0">
              <a:latin typeface="+mj-lt"/>
              <a:ea typeface="宋体" pitchFamily="2" charset="-122"/>
            </a:endParaRPr>
          </a:p>
        </p:txBody>
      </p:sp>
      <p:sp>
        <p:nvSpPr>
          <p:cNvPr id="4" name="Text Box 3"/>
          <p:cNvSpPr txBox="true"/>
          <p:nvPr/>
        </p:nvSpPr>
        <p:spPr>
          <a:xfrm>
            <a:off x="268605" y="717550"/>
            <a:ext cx="7024370" cy="1814830"/>
          </a:xfrm>
          <a:prstGeom prst="rect">
            <a:avLst/>
          </a:prstGeom>
          <a:noFill/>
        </p:spPr>
        <p:txBody>
          <a:bodyPr wrap="square" rtlCol="0">
            <a:spAutoFit/>
          </a:bodyPr>
          <a:p>
            <a:pPr marL="285750" indent="-285750">
              <a:buFont typeface="Arial" panose="02080604020202020204" pitchFamily="34" charset="0"/>
              <a:buChar char="•"/>
            </a:pPr>
            <a:r>
              <a:rPr lang="zh-CN" sz="1400">
                <a:ea typeface="宋体" pitchFamily="2" charset="-122"/>
              </a:rPr>
              <a:t>量子杂质模型中的自能方法将自能关联部分表示成两个格林函数的比值，计算的</a:t>
            </a:r>
            <a:r>
              <a:rPr lang="zh-CN" altLang="zh-CN" sz="1400">
                <a:ea typeface="宋体" pitchFamily="2" charset="-122"/>
              </a:rPr>
              <a:t>平衡态谱函数比单粒子格林函数方法直接计算的更加准确</a:t>
            </a:r>
            <a:endParaRPr lang="zh-CN" altLang="zh-CN" sz="1400">
              <a:ea typeface="宋体" pitchFamily="2" charset="-122"/>
            </a:endParaRPr>
          </a:p>
          <a:p>
            <a:pPr marL="285750" indent="-285750">
              <a:buFont typeface="Arial" panose="02080604020202020204" pitchFamily="34" charset="0"/>
              <a:buChar char="•"/>
            </a:pPr>
            <a:r>
              <a:rPr lang="zh-CN" altLang="zh-CN" sz="1400">
                <a:ea typeface="宋体" pitchFamily="2" charset="-122"/>
              </a:rPr>
              <a:t>本文展示如何将强关联模型</a:t>
            </a:r>
            <a:r>
              <a:rPr lang="en-US" altLang="zh-CN" sz="1400">
                <a:ea typeface="宋体" pitchFamily="2" charset="-122"/>
              </a:rPr>
              <a:t>Anderson</a:t>
            </a:r>
            <a:r>
              <a:rPr lang="zh-CN" altLang="en-US" sz="1400">
                <a:ea typeface="宋体" pitchFamily="2" charset="-122"/>
              </a:rPr>
              <a:t>模型的自能方法推广到含时的情况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本文通过含时关联自能得到了局域格林函数运动方程的封闭形式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关联自能表示成含时单粒子格林函数与高阶关联函数的比值</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通过对比直接计算发现准确度得到提高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此自能方法可能对其他量子杂质求解器的实时演化，如时间依赖</a:t>
            </a:r>
            <a:r>
              <a:rPr lang="en-US" altLang="zh-CN" sz="1400">
                <a:ea typeface="宋体" pitchFamily="2" charset="-122"/>
              </a:rPr>
              <a:t>DMRG</a:t>
            </a:r>
            <a:r>
              <a:rPr lang="zh-CN" altLang="en-US" sz="1400">
                <a:ea typeface="宋体" pitchFamily="2" charset="-122"/>
              </a:rPr>
              <a:t>，连续时间量子</a:t>
            </a:r>
            <a:r>
              <a:rPr lang="en-US" altLang="zh-CN" sz="1400">
                <a:ea typeface="宋体" pitchFamily="2" charset="-122"/>
              </a:rPr>
              <a:t>MC</a:t>
            </a:r>
            <a:r>
              <a:rPr lang="zh-CN" altLang="en-US" sz="1400">
                <a:ea typeface="宋体" pitchFamily="2" charset="-122"/>
              </a:rPr>
              <a:t>等方法有用</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59055" y="675640"/>
            <a:ext cx="7446010" cy="332295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本文</a:t>
            </a:r>
            <a:r>
              <a:rPr lang="zh-CN" altLang="en-US" sz="1400">
                <a:solidFill>
                  <a:srgbClr val="FF0000"/>
                </a:solidFill>
                <a:ea typeface="宋体" pitchFamily="2" charset="-122"/>
              </a:rPr>
              <a:t>实验</a:t>
            </a:r>
            <a:r>
              <a:rPr lang="zh-CN" altLang="en-US" sz="1400">
                <a:ea typeface="宋体" pitchFamily="2" charset="-122"/>
              </a:rPr>
              <a:t>上观测到单向自旋</a:t>
            </a:r>
            <a:r>
              <a:rPr lang="en-US" altLang="zh-CN" sz="1400">
                <a:ea typeface="宋体" pitchFamily="2" charset="-122"/>
              </a:rPr>
              <a:t>Hall</a:t>
            </a:r>
            <a:r>
              <a:rPr lang="zh-CN" altLang="en-US" sz="1400">
                <a:ea typeface="宋体" pitchFamily="2" charset="-122"/>
              </a:rPr>
              <a:t>磁阻（</a:t>
            </a:r>
            <a:r>
              <a:rPr lang="en-US" altLang="zh-CN" sz="1400">
                <a:ea typeface="宋体" pitchFamily="2" charset="-122"/>
              </a:rPr>
              <a:t>USMR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由自旋轨道力矩引起的非对称的</a:t>
            </a:r>
            <a:r>
              <a:rPr lang="en-US" altLang="zh-CN" sz="1400">
                <a:ea typeface="宋体" pitchFamily="2" charset="-122"/>
              </a:rPr>
              <a:t>magnon产生</a:t>
            </a:r>
            <a:r>
              <a:rPr lang="zh-CN" altLang="en-US" sz="1400">
                <a:ea typeface="宋体" pitchFamily="2" charset="-122"/>
              </a:rPr>
              <a:t>和湮灭过程导致</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上述结论被微磁模拟和自旋扩散模型所证实</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自旋</a:t>
            </a:r>
            <a:r>
              <a:rPr lang="en-US" altLang="zh-CN" sz="1400">
                <a:ea typeface="宋体" pitchFamily="2" charset="-122"/>
              </a:rPr>
              <a:t>Hall</a:t>
            </a:r>
            <a:r>
              <a:rPr lang="zh-CN" altLang="en-US" sz="1400">
                <a:ea typeface="宋体" pitchFamily="2" charset="-122"/>
              </a:rPr>
              <a:t>磁阻：垂直</a:t>
            </a:r>
            <a:r>
              <a:rPr lang="en-US" altLang="zh-CN" sz="1400">
                <a:ea typeface="宋体" pitchFamily="2" charset="-122"/>
              </a:rPr>
              <a:t>HM</a:t>
            </a:r>
            <a:r>
              <a:rPr lang="zh-CN" altLang="en-US" sz="1400">
                <a:ea typeface="宋体" pitchFamily="2" charset="-122"/>
              </a:rPr>
              <a:t>平面的自旋流由面内电流产生，到达磁性层的自旋流被反射和吸收。被吸收的自旋流导致磁性层中的磁化动力学，甚至磁化强度的改变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被反射的自旋流通过</a:t>
            </a:r>
            <a:r>
              <a:rPr lang="en-US" altLang="zh-CN" sz="1400">
                <a:ea typeface="宋体" pitchFamily="2" charset="-122"/>
              </a:rPr>
              <a:t>ISHE</a:t>
            </a:r>
            <a:r>
              <a:rPr lang="zh-CN" altLang="en-US" sz="1400">
                <a:ea typeface="宋体" pitchFamily="2" charset="-122"/>
              </a:rPr>
              <a:t>转化为电流，减小了电阻</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由于不同磁化方向的自旋流反射率不同，导致自旋</a:t>
            </a:r>
            <a:r>
              <a:rPr lang="en-US" altLang="zh-CN" sz="1400">
                <a:ea typeface="宋体" pitchFamily="2" charset="-122"/>
              </a:rPr>
              <a:t>Hall</a:t>
            </a:r>
            <a:r>
              <a:rPr lang="zh-CN" altLang="en-US" sz="1400">
                <a:ea typeface="宋体" pitchFamily="2" charset="-122"/>
              </a:rPr>
              <a:t>磁阻效应（</a:t>
            </a:r>
            <a:r>
              <a:rPr lang="en-US" altLang="zh-CN" sz="1400">
                <a:ea typeface="宋体" pitchFamily="2" charset="-122"/>
              </a:rPr>
              <a:t>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2015</a:t>
            </a:r>
            <a:r>
              <a:rPr lang="zh-CN" altLang="en-US" sz="1400">
                <a:ea typeface="宋体" pitchFamily="2" charset="-122"/>
              </a:rPr>
              <a:t>年实验上</a:t>
            </a:r>
            <a:r>
              <a:rPr lang="en-US" altLang="zh-CN" sz="1400">
                <a:ea typeface="宋体" pitchFamily="2" charset="-122"/>
              </a:rPr>
              <a:t>[12]</a:t>
            </a:r>
            <a:r>
              <a:rPr lang="zh-CN" altLang="en-US" sz="1400">
                <a:ea typeface="宋体" pitchFamily="2" charset="-122"/>
              </a:rPr>
              <a:t>发现了</a:t>
            </a:r>
            <a:r>
              <a:rPr lang="en-US" altLang="zh-CN" sz="1400">
                <a:ea typeface="宋体" pitchFamily="2" charset="-122"/>
                <a:sym typeface="+mn-ea"/>
              </a:rPr>
              <a:t>USMR</a:t>
            </a:r>
            <a:r>
              <a:rPr lang="en-US" altLang="en-US" sz="1400">
                <a:ea typeface="宋体" pitchFamily="2" charset="-122"/>
                <a:sym typeface="+mn-ea"/>
              </a:rPr>
              <a:t>(</a:t>
            </a:r>
            <a:r>
              <a:rPr lang="zh-CN" altLang="en-US" sz="1400">
                <a:ea typeface="宋体" pitchFamily="2" charset="-122"/>
                <a:sym typeface="+mn-ea"/>
              </a:rPr>
              <a:t>方向依赖的</a:t>
            </a:r>
            <a:r>
              <a:rPr lang="en-US" altLang="zh-CN" sz="1400">
                <a:ea typeface="宋体" pitchFamily="2" charset="-122"/>
                <a:sym typeface="+mn-ea"/>
              </a:rPr>
              <a:t>SMR</a:t>
            </a:r>
            <a:r>
              <a:rPr lang="en-US" altLang="en-US" sz="1400">
                <a:ea typeface="宋体" pitchFamily="2" charset="-122"/>
                <a:sym typeface="+mn-ea"/>
              </a:rPr>
              <a:t>)</a:t>
            </a:r>
            <a:r>
              <a:rPr lang="zh-CN" altLang="en-US" sz="1400">
                <a:ea typeface="宋体" pitchFamily="2" charset="-122"/>
                <a:sym typeface="+mn-ea"/>
              </a:rPr>
              <a:t>，</a:t>
            </a:r>
            <a:r>
              <a:rPr lang="zh-CN" altLang="en-US" sz="1400">
                <a:ea typeface="宋体" pitchFamily="2" charset="-122"/>
              </a:rPr>
              <a:t>目前有两种解释机制：</a:t>
            </a:r>
            <a:r>
              <a:rPr lang="en-US" altLang="zh-CN" sz="1400">
                <a:ea typeface="宋体" pitchFamily="2" charset="-122"/>
              </a:rPr>
              <a:t>1. </a:t>
            </a:r>
            <a:r>
              <a:rPr lang="zh-CN" altLang="en-US" sz="1400">
                <a:ea typeface="宋体" pitchFamily="2" charset="-122"/>
              </a:rPr>
              <a:t>界面或体内自旋依赖的散射</a:t>
            </a:r>
            <a:r>
              <a:rPr lang="en-US" altLang="zh-CN" sz="1400">
                <a:ea typeface="宋体" pitchFamily="2" charset="-122"/>
              </a:rPr>
              <a:t> 2. </a:t>
            </a:r>
            <a:r>
              <a:rPr lang="zh-CN" altLang="en-US" sz="1400">
                <a:ea typeface="宋体" pitchFamily="2" charset="-122"/>
              </a:rPr>
              <a:t>电子</a:t>
            </a:r>
            <a:r>
              <a:rPr lang="en-US" altLang="zh-CN" sz="1400">
                <a:ea typeface="宋体" pitchFamily="2" charset="-122"/>
              </a:rPr>
              <a:t>magnon</a:t>
            </a:r>
            <a:r>
              <a:rPr lang="zh-CN" altLang="en-US" sz="1400">
                <a:ea typeface="宋体" pitchFamily="2" charset="-122"/>
              </a:rPr>
              <a:t>散射（改变了铁磁层电阻）。但不能解释</a:t>
            </a:r>
            <a:r>
              <a:rPr lang="en-US" altLang="zh-CN" sz="1400">
                <a:ea typeface="宋体" pitchFamily="2" charset="-122"/>
              </a:rPr>
              <a:t>FMI</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近期理论上预言了</a:t>
            </a:r>
            <a:r>
              <a:rPr lang="en-US" altLang="zh-CN" sz="1400">
                <a:solidFill>
                  <a:srgbClr val="FF0000"/>
                </a:solidFill>
                <a:ea typeface="宋体" pitchFamily="2" charset="-122"/>
              </a:rPr>
              <a:t>FMI</a:t>
            </a:r>
            <a:r>
              <a:rPr lang="zh-CN" altLang="en-US" sz="1400">
                <a:solidFill>
                  <a:srgbClr val="FF0000"/>
                </a:solidFill>
                <a:ea typeface="宋体" pitchFamily="2" charset="-122"/>
              </a:rPr>
              <a:t>中的</a:t>
            </a:r>
            <a:r>
              <a:rPr lang="en-US" altLang="zh-CN" sz="1400">
                <a:solidFill>
                  <a:srgbClr val="FF0000"/>
                </a:solidFill>
                <a:ea typeface="宋体" pitchFamily="2" charset="-122"/>
              </a:rPr>
              <a:t>USMR</a:t>
            </a:r>
            <a:r>
              <a:rPr lang="en-US" altLang="en-US" sz="1400">
                <a:ea typeface="宋体" pitchFamily="2" charset="-122"/>
              </a:rPr>
              <a:t>[ 29,30]</a:t>
            </a:r>
            <a:r>
              <a:rPr lang="zh-CN" altLang="en-US" sz="1400">
                <a:ea typeface="宋体" pitchFamily="2" charset="-122"/>
              </a:rPr>
              <a:t>，但没有实验，本文在</a:t>
            </a:r>
            <a:r>
              <a:rPr lang="en-US" altLang="zh-CN" sz="1400">
                <a:solidFill>
                  <a:srgbClr val="FF0000"/>
                </a:solidFill>
                <a:ea typeface="宋体" pitchFamily="2" charset="-122"/>
              </a:rPr>
              <a:t>Pt/YIG</a:t>
            </a:r>
            <a:r>
              <a:rPr lang="zh-CN" altLang="en-US" sz="1400">
                <a:ea typeface="宋体" pitchFamily="2" charset="-122"/>
              </a:rPr>
              <a:t>中观测到了此现象</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a:t>
            </a:r>
            <a:r>
              <a:rPr lang="en-US" altLang="zh-CN" sz="1400">
                <a:ea typeface="宋体" pitchFamily="2" charset="-122"/>
              </a:rPr>
              <a:t>USMR</a:t>
            </a:r>
            <a:r>
              <a:rPr lang="zh-CN" altLang="en-US" sz="1400">
                <a:ea typeface="宋体" pitchFamily="2" charset="-122"/>
              </a:rPr>
              <a:t>对磁场和温度敏感，在强场和低温下消失（说明此效应源于</a:t>
            </a:r>
            <a:r>
              <a:rPr lang="en-US" altLang="zh-CN" sz="1400">
                <a:ea typeface="宋体" pitchFamily="2" charset="-122"/>
              </a:rPr>
              <a:t>magnon</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随电流的增加和</a:t>
            </a:r>
            <a:r>
              <a:rPr lang="en-US" altLang="zh-CN" sz="1400">
                <a:ea typeface="宋体" pitchFamily="2" charset="-122"/>
              </a:rPr>
              <a:t>YIG</a:t>
            </a:r>
            <a:r>
              <a:rPr lang="zh-CN" altLang="en-US" sz="1400">
                <a:ea typeface="宋体" pitchFamily="2" charset="-122"/>
              </a:rPr>
              <a:t>厚度的减小而单调增加（说明与</a:t>
            </a:r>
            <a:r>
              <a:rPr lang="en-US" altLang="zh-CN" sz="1400">
                <a:ea typeface="宋体" pitchFamily="2" charset="-122"/>
              </a:rPr>
              <a:t>SHE</a:t>
            </a:r>
            <a:r>
              <a:rPr lang="zh-CN" altLang="en-US" sz="1400">
                <a:ea typeface="宋体" pitchFamily="2" charset="-122"/>
              </a:rPr>
              <a:t>和</a:t>
            </a:r>
            <a:r>
              <a:rPr lang="en-US" altLang="zh-CN" sz="1400">
                <a:ea typeface="宋体" pitchFamily="2" charset="-122"/>
              </a:rPr>
              <a:t>SOT</a:t>
            </a:r>
            <a:r>
              <a:rPr lang="zh-CN" altLang="en-US" sz="1400">
                <a:ea typeface="宋体" pitchFamily="2" charset="-122"/>
              </a:rPr>
              <a:t>强度关系密切）</a:t>
            </a:r>
            <a:endParaRPr lang="zh-CN" altLang="en-US" sz="1400">
              <a:ea typeface="宋体" pitchFamily="2" charset="-122"/>
            </a:endParaRPr>
          </a:p>
          <a:p>
            <a:pPr marL="285750" indent="-285750">
              <a:buFont typeface="Arial" panose="02080604020202020204" pitchFamily="34" charset="0"/>
              <a:buChar char="•"/>
            </a:pPr>
            <a:r>
              <a:rPr lang="zh-CN" altLang="en-US" sz="1400" b="1">
                <a:solidFill>
                  <a:srgbClr val="FF0000"/>
                </a:solidFill>
                <a:ea typeface="宋体" pitchFamily="2" charset="-122"/>
              </a:rPr>
              <a:t>本文的解释机制</a:t>
            </a:r>
            <a:r>
              <a:rPr lang="zh-CN" altLang="en-US" sz="1400">
                <a:ea typeface="宋体" pitchFamily="2" charset="-122"/>
              </a:rPr>
              <a:t>：当自旋流的磁矩方向与</a:t>
            </a:r>
            <a:r>
              <a:rPr lang="en-US" altLang="zh-CN" sz="1400">
                <a:ea typeface="宋体" pitchFamily="2" charset="-122"/>
              </a:rPr>
              <a:t>FMI</a:t>
            </a:r>
            <a:r>
              <a:rPr lang="zh-CN" altLang="en-US" sz="1400">
                <a:ea typeface="宋体" pitchFamily="2" charset="-122"/>
              </a:rPr>
              <a:t>的磁矩方向从反平行变到平行时，非对称的</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产生、湮灭过程导致自旋流反射率的改变。</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比可以用外场，温度，电流密度，</a:t>
            </a:r>
            <a:r>
              <a:rPr lang="en-US" altLang="zh-CN" sz="1400">
                <a:ea typeface="宋体" pitchFamily="2" charset="-122"/>
              </a:rPr>
              <a:t>YIG</a:t>
            </a:r>
            <a:r>
              <a:rPr lang="zh-CN" altLang="en-US" sz="1400">
                <a:ea typeface="宋体" pitchFamily="2" charset="-122"/>
              </a:rPr>
              <a:t>厚度来控制</a:t>
            </a:r>
            <a:endParaRPr lang="zh-CN" altLang="en-US" sz="1400">
              <a:ea typeface="宋体" pitchFamily="2" charset="-122"/>
            </a:endParaRPr>
          </a:p>
        </p:txBody>
      </p:sp>
      <p:sp>
        <p:nvSpPr>
          <p:cNvPr id="6" name="文本框 5"/>
          <p:cNvSpPr txBox="true"/>
          <p:nvPr/>
        </p:nvSpPr>
        <p:spPr>
          <a:xfrm>
            <a:off x="564515" y="45720"/>
            <a:ext cx="6431280" cy="396240"/>
          </a:xfrm>
          <a:prstGeom prst="rect">
            <a:avLst/>
          </a:prstGeom>
          <a:noFill/>
        </p:spPr>
        <p:txBody>
          <a:bodyPr wrap="none" rtlCol="0">
            <a:spAutoFit/>
          </a:bodyPr>
          <a:p>
            <a:r>
              <a:rPr lang="zh-CN" altLang="en-US" sz="2000" dirty="0">
                <a:latin typeface="+mj-lt"/>
                <a:ea typeface="宋体" pitchFamily="2" charset="-122"/>
              </a:rPr>
              <a:t>重金属</a:t>
            </a:r>
            <a:r>
              <a:rPr lang="en-US" altLang="zh-CN" sz="2000" dirty="0">
                <a:latin typeface="+mj-lt"/>
                <a:ea typeface="宋体" pitchFamily="2" charset="-122"/>
              </a:rPr>
              <a:t>/铁磁绝缘</a:t>
            </a:r>
            <a:r>
              <a:rPr lang="zh-CN" altLang="en-US" sz="2000" dirty="0">
                <a:latin typeface="+mj-lt"/>
                <a:ea typeface="宋体" pitchFamily="2" charset="-122"/>
              </a:rPr>
              <a:t>体双层膜中单向的</a:t>
            </a:r>
            <a:r>
              <a:rPr lang="en-US" altLang="zh-CN" sz="2000" dirty="0">
                <a:latin typeface="+mj-lt"/>
                <a:ea typeface="宋体" pitchFamily="2" charset="-122"/>
              </a:rPr>
              <a:t>magnon自旋Hall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9" name="Text Box 1"/>
          <p:cNvSpPr txBox="true"/>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true"/>
          </p:cNvPicPr>
          <p:nvPr/>
        </p:nvPicPr>
        <p:blipFill>
          <a:blip r:embed="rId1"/>
          <a:stretch>
            <a:fillRect/>
          </a:stretch>
        </p:blipFill>
        <p:spPr>
          <a:xfrm>
            <a:off x="90805" y="4041140"/>
            <a:ext cx="3835400" cy="1189355"/>
          </a:xfrm>
          <a:prstGeom prst="rect">
            <a:avLst/>
          </a:prstGeom>
        </p:spPr>
      </p:pic>
      <p:sp>
        <p:nvSpPr>
          <p:cNvPr id="3" name="Text Box 2"/>
          <p:cNvSpPr txBox="true"/>
          <p:nvPr/>
        </p:nvSpPr>
        <p:spPr>
          <a:xfrm>
            <a:off x="278765" y="5187950"/>
            <a:ext cx="331343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点是实验数据，实线理论公式的预测</a:t>
            </a:r>
            <a:endParaRPr lang="zh-CN" altLang="en-US" sz="1400">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4313555" y="3998595"/>
            <a:ext cx="3155950" cy="1189355"/>
          </a:xfrm>
          <a:prstGeom prst="rect">
            <a:avLst/>
          </a:prstGeom>
        </p:spPr>
      </p:pic>
      <p:sp>
        <p:nvSpPr>
          <p:cNvPr id="7" name="Text Box 6"/>
          <p:cNvSpPr txBox="true"/>
          <p:nvPr/>
        </p:nvSpPr>
        <p:spPr>
          <a:xfrm>
            <a:off x="4313555" y="5123180"/>
            <a:ext cx="294767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点是实验数据，实线是</a:t>
            </a:r>
            <a:r>
              <a:rPr lang="en-US" altLang="zh-CN" sz="1400">
                <a:ea typeface="宋体" pitchFamily="2" charset="-122"/>
              </a:rPr>
              <a:t>LLG</a:t>
            </a:r>
            <a:r>
              <a:rPr lang="zh-CN" altLang="en-US" sz="1400">
                <a:ea typeface="宋体" pitchFamily="2" charset="-122"/>
              </a:rPr>
              <a:t>模拟</a:t>
            </a:r>
            <a:endParaRPr lang="zh-CN" altLang="en-US" sz="1400">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08912" y="122121"/>
            <a:ext cx="4543425" cy="398780"/>
          </a:xfrm>
          <a:prstGeom prst="rect">
            <a:avLst/>
          </a:prstGeom>
          <a:noFill/>
        </p:spPr>
        <p:txBody>
          <a:bodyPr wrap="none" rtlCol="0">
            <a:spAutoFit/>
          </a:bodyPr>
          <a:p>
            <a:r>
              <a:rPr lang="zh-CN" sz="2000" dirty="0">
                <a:latin typeface="+mj-lt"/>
                <a:ea typeface="宋体" pitchFamily="2" charset="-122"/>
              </a:rPr>
              <a:t>三重</a:t>
            </a:r>
            <a:r>
              <a:rPr lang="en-US" altLang="zh-CN" sz="2000" dirty="0">
                <a:latin typeface="+mj-lt"/>
                <a:ea typeface="宋体" pitchFamily="2" charset="-122"/>
              </a:rPr>
              <a:t>Cooper</a:t>
            </a:r>
            <a:r>
              <a:rPr lang="zh-CN" altLang="en-US" sz="2000" dirty="0">
                <a:latin typeface="+mj-lt"/>
                <a:ea typeface="宋体" pitchFamily="2" charset="-122"/>
              </a:rPr>
              <a:t>对超流诱导的</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自旋流</a:t>
            </a:r>
            <a:endParaRPr lang="zh-CN" altLang="en-US" sz="2000" dirty="0">
              <a:latin typeface="+mj-lt"/>
              <a:ea typeface="宋体" pitchFamily="2" charset="-122"/>
            </a:endParaRPr>
          </a:p>
        </p:txBody>
      </p:sp>
      <p:sp>
        <p:nvSpPr>
          <p:cNvPr id="4" name="Text Box 3"/>
          <p:cNvSpPr txBox="true"/>
          <p:nvPr/>
        </p:nvSpPr>
        <p:spPr>
          <a:xfrm>
            <a:off x="89535" y="717550"/>
            <a:ext cx="7434580" cy="116840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铁磁绝缘体与超导界面处，两个材料的自旋存在耦合</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当由三重</a:t>
            </a:r>
            <a:r>
              <a:rPr lang="en-US" altLang="zh-CN" sz="1400">
                <a:ea typeface="宋体" pitchFamily="2" charset="-122"/>
              </a:rPr>
              <a:t>Cooper</a:t>
            </a:r>
            <a:r>
              <a:rPr lang="zh-CN" altLang="en-US" sz="1400">
                <a:ea typeface="宋体" pitchFamily="2" charset="-122"/>
              </a:rPr>
              <a:t>对荷载的超流流过超导体时，在邻近的铁磁绝缘体中诱导出</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自旋流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此效应由与铁磁体绝缘体极化方向相同的</a:t>
            </a:r>
            <a:r>
              <a:rPr lang="en-US" altLang="zh-CN" sz="1400">
                <a:ea typeface="宋体" pitchFamily="2" charset="-122"/>
              </a:rPr>
              <a:t>Cooper</a:t>
            </a:r>
            <a:r>
              <a:rPr lang="zh-CN" altLang="en-US" sz="1400">
                <a:ea typeface="宋体" pitchFamily="2" charset="-122"/>
              </a:rPr>
              <a:t>对主宰</a:t>
            </a:r>
            <a:endParaRPr lang="zh-CN" altLang="en-US" sz="1400">
              <a:ea typeface="宋体" pitchFamily="2" charset="-122"/>
            </a:endParaRPr>
          </a:p>
          <a:p>
            <a:pPr marL="285750" indent="-285750">
              <a:buFont typeface="Arial" panose="02080604020202020204" pitchFamily="34" charset="0"/>
              <a:buChar char="•"/>
            </a:pPr>
            <a:r>
              <a:rPr lang="zh-CN" altLang="en-US" sz="1400">
                <a:solidFill>
                  <a:srgbClr val="FF0000"/>
                </a:solidFill>
                <a:ea typeface="宋体" pitchFamily="2" charset="-122"/>
              </a:rPr>
              <a:t>本文发现了</a:t>
            </a:r>
            <a:r>
              <a:rPr lang="en-US" altLang="zh-CN" sz="1400">
                <a:solidFill>
                  <a:srgbClr val="FF0000"/>
                </a:solidFill>
                <a:ea typeface="宋体" pitchFamily="2" charset="-122"/>
              </a:rPr>
              <a:t>Cooper</a:t>
            </a:r>
            <a:r>
              <a:rPr lang="zh-CN" altLang="en-US" sz="1400">
                <a:solidFill>
                  <a:srgbClr val="FF0000"/>
                </a:solidFill>
                <a:ea typeface="宋体" pitchFamily="2" charset="-122"/>
              </a:rPr>
              <a:t>对超流与</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自旋流相转化的一种方法</a:t>
            </a:r>
            <a:endParaRPr lang="zh-CN" altLang="en-US" sz="1400">
              <a:solidFill>
                <a:srgbClr val="FF0000"/>
              </a:solidFill>
              <a:ea typeface="宋体" pitchFamily="2" charset="-122"/>
            </a:endParaRPr>
          </a:p>
          <a:p>
            <a:pPr marL="285750" indent="-285750">
              <a:buFont typeface="Arial" panose="02080604020202020204" pitchFamily="34" charset="0"/>
              <a:buChar char="•"/>
            </a:pPr>
            <a:r>
              <a:rPr lang="zh-CN" altLang="en-US" sz="1400">
                <a:ea typeface="宋体" pitchFamily="2" charset="-122"/>
              </a:rPr>
              <a:t>两个流耦合的条件：只要求</a:t>
            </a:r>
            <a:r>
              <a:rPr lang="en-US" altLang="zh-CN" sz="1400">
                <a:ea typeface="宋体" pitchFamily="2" charset="-122"/>
              </a:rPr>
              <a:t>Cooper</a:t>
            </a:r>
            <a:r>
              <a:rPr lang="zh-CN" altLang="en-US" sz="1400">
                <a:ea typeface="宋体" pitchFamily="2" charset="-122"/>
              </a:rPr>
              <a:t>对在铁磁体的易轴方向携带净自旋</a:t>
            </a:r>
            <a:endParaRPr lang="zh-CN" altLang="en-US" sz="1400">
              <a:ea typeface="宋体" pitchFamily="2" charset="-122"/>
            </a:endParaRPr>
          </a:p>
        </p:txBody>
      </p:sp>
      <p:sp>
        <p:nvSpPr>
          <p:cNvPr id="2" name="Text Box 1"/>
          <p:cNvSpPr txBox="true"/>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89535" y="1809750"/>
            <a:ext cx="3430905" cy="1406525"/>
          </a:xfrm>
          <a:prstGeom prst="rect">
            <a:avLst/>
          </a:prstGeom>
        </p:spPr>
      </p:pic>
      <p:sp>
        <p:nvSpPr>
          <p:cNvPr id="5" name="Text Box 4"/>
          <p:cNvSpPr txBox="true"/>
          <p:nvPr/>
        </p:nvSpPr>
        <p:spPr>
          <a:xfrm>
            <a:off x="89535" y="3145155"/>
            <a:ext cx="7434580" cy="30670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耦合只发生在界面处，系统分为两个平移不变的</a:t>
            </a:r>
            <a:r>
              <a:rPr lang="en-US" altLang="zh-CN" sz="1400">
                <a:ea typeface="宋体" pitchFamily="2" charset="-122"/>
              </a:rPr>
              <a:t>2D</a:t>
            </a:r>
            <a:r>
              <a:rPr lang="zh-CN" altLang="en-US" sz="1400">
                <a:ea typeface="宋体" pitchFamily="2" charset="-122"/>
              </a:rPr>
              <a:t>平面，</a:t>
            </a:r>
            <a:r>
              <a:rPr lang="en-US" altLang="zh-CN" sz="1400">
                <a:ea typeface="宋体" pitchFamily="2" charset="-122"/>
              </a:rPr>
              <a:t>H</a:t>
            </a:r>
            <a:r>
              <a:rPr lang="zh-CN" altLang="en-US" sz="1400">
                <a:ea typeface="宋体" pitchFamily="2" charset="-122"/>
              </a:rPr>
              <a:t>可以写在动量空间</a:t>
            </a:r>
            <a:r>
              <a:rPr lang="en-US" altLang="zh-CN" sz="1400">
                <a:ea typeface="宋体" pitchFamily="2" charset="-122"/>
              </a:rPr>
              <a:t> [51]</a:t>
            </a:r>
            <a:endParaRPr lang="en-US" altLang="zh-CN" sz="1400">
              <a:ea typeface="宋体" pitchFamily="2" charset="-122"/>
            </a:endParaRPr>
          </a:p>
        </p:txBody>
      </p:sp>
      <p:pic>
        <p:nvPicPr>
          <p:cNvPr id="6" name="Picture 5" descr="1"/>
          <p:cNvPicPr>
            <a:picLocks noChangeAspect="true"/>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true"/>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true"/>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true"/>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true"/>
          </p:cNvPicPr>
          <p:nvPr/>
        </p:nvPicPr>
        <p:blipFill>
          <a:blip r:embed="rId6"/>
          <a:srcRect/>
          <a:stretch>
            <a:fillRect/>
          </a:stretch>
        </p:blipFill>
        <p:spPr>
          <a:xfrm>
            <a:off x="3399790" y="3491865"/>
            <a:ext cx="1802130" cy="266700"/>
          </a:xfrm>
          <a:prstGeom prst="rect">
            <a:avLst/>
          </a:prstGeom>
        </p:spPr>
      </p:pic>
      <p:sp>
        <p:nvSpPr>
          <p:cNvPr id="11" name="Text Box 10"/>
          <p:cNvSpPr txBox="true"/>
          <p:nvPr/>
        </p:nvSpPr>
        <p:spPr>
          <a:xfrm>
            <a:off x="1946275" y="3451860"/>
            <a:ext cx="1586230" cy="306705"/>
          </a:xfrm>
          <a:prstGeom prst="rect">
            <a:avLst/>
          </a:prstGeom>
          <a:noFill/>
        </p:spPr>
        <p:txBody>
          <a:bodyPr wrap="square" rtlCol="0">
            <a:spAutoFit/>
          </a:bodyPr>
          <a:p>
            <a:r>
              <a:rPr lang="zh-CN" altLang="en-US" sz="1400">
                <a:ea typeface="宋体" pitchFamily="2" charset="-122"/>
              </a:rPr>
              <a:t>经过</a:t>
            </a:r>
            <a:r>
              <a:rPr lang="en-US" altLang="zh-CN" sz="1400">
                <a:ea typeface="宋体" pitchFamily="2" charset="-122"/>
              </a:rPr>
              <a:t>HP</a:t>
            </a:r>
            <a:r>
              <a:rPr lang="zh-CN" altLang="en-US" sz="1400">
                <a:ea typeface="宋体" pitchFamily="2" charset="-122"/>
              </a:rPr>
              <a:t>变换成为</a:t>
            </a:r>
            <a:endParaRPr lang="zh-CN" altLang="en-US" sz="1400">
              <a:ea typeface="宋体" pitchFamily="2" charset="-122"/>
            </a:endParaRPr>
          </a:p>
        </p:txBody>
      </p:sp>
      <p:pic>
        <p:nvPicPr>
          <p:cNvPr id="12" name="Picture 11" descr="1"/>
          <p:cNvPicPr>
            <a:picLocks noChangeAspect="true"/>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383665"/>
          </a:xfrm>
          <a:prstGeom prst="rect">
            <a:avLst/>
          </a:prstGeom>
          <a:noFill/>
        </p:spPr>
        <p:txBody>
          <a:bodyPr wrap="square" rtlCol="0">
            <a:spAutoFit/>
          </a:bodyPr>
          <a:p>
            <a:pPr marL="285750" indent="-285750">
              <a:buFont typeface="Arial" panose="02080604020202020204" pitchFamily="34" charset="0"/>
              <a:buChar char="•"/>
            </a:pPr>
            <a:r>
              <a:rPr lang="zh-CN" altLang="en-US" sz="1200">
                <a:ea typeface="宋体" pitchFamily="2" charset="-122"/>
              </a:rPr>
              <a:t>磁</a:t>
            </a:r>
            <a:r>
              <a:rPr lang="en-US" altLang="zh-CN" sz="1200">
                <a:ea typeface="宋体" pitchFamily="2" charset="-122"/>
              </a:rPr>
              <a:t>sk</a:t>
            </a:r>
            <a:r>
              <a:rPr lang="zh-CN" altLang="en-US" sz="1200">
                <a:ea typeface="宋体" pitchFamily="2" charset="-122"/>
              </a:rPr>
              <a:t>的实空间拓会导致</a:t>
            </a:r>
            <a:r>
              <a:rPr lang="zh-CN" altLang="en-US" sz="1200">
                <a:solidFill>
                  <a:srgbClr val="FF0000"/>
                </a:solidFill>
                <a:ea typeface="宋体" pitchFamily="2" charset="-122"/>
              </a:rPr>
              <a:t>自旋结构的</a:t>
            </a:r>
            <a:r>
              <a:rPr lang="en-US" altLang="zh-CN" sz="1200">
                <a:solidFill>
                  <a:srgbClr val="FF0000"/>
                </a:solidFill>
                <a:ea typeface="宋体" pitchFamily="2" charset="-122"/>
              </a:rPr>
              <a:t>skyrmion Hall效应</a:t>
            </a:r>
            <a:r>
              <a:rPr lang="zh-CN" altLang="en-US" sz="1200">
                <a:ea typeface="宋体" pitchFamily="2" charset="-122"/>
              </a:rPr>
              <a:t>，</a:t>
            </a:r>
            <a:r>
              <a:rPr lang="zh-CN" altLang="en-US" sz="1400">
                <a:solidFill>
                  <a:srgbClr val="FF0000"/>
                </a:solidFill>
                <a:ea typeface="宋体" pitchFamily="2" charset="-122"/>
              </a:rPr>
              <a:t>电子的拓扑</a:t>
            </a:r>
            <a:r>
              <a:rPr lang="en-US" altLang="zh-CN" sz="1400">
                <a:solidFill>
                  <a:srgbClr val="FF0000"/>
                </a:solidFill>
                <a:ea typeface="宋体" pitchFamily="2" charset="-122"/>
              </a:rPr>
              <a:t>Hall效应</a:t>
            </a:r>
            <a:r>
              <a:rPr lang="zh-CN" altLang="en-US" sz="1400">
                <a:solidFill>
                  <a:srgbClr val="FF0000"/>
                </a:solidFill>
                <a:ea typeface="宋体" pitchFamily="2" charset="-122"/>
              </a:rPr>
              <a:t>，及稳定性</a:t>
            </a:r>
            <a:endParaRPr lang="zh-CN" altLang="en-US" sz="1400">
              <a:solidFill>
                <a:schemeClr val="accent2"/>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由于sk在电流驱动下的运动模式等缺点，还没有在自旋电子器件中得到应用</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本文重点：近年来其他拓扑自旋结构中的研究趋势</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拓扑</a:t>
            </a:r>
            <a:r>
              <a:rPr lang="en-US" altLang="zh-CN" sz="1400">
                <a:solidFill>
                  <a:schemeClr val="tx1"/>
                </a:solidFill>
                <a:ea typeface="宋体" pitchFamily="2" charset="-122"/>
              </a:rPr>
              <a:t>Hall效应</a:t>
            </a:r>
            <a:r>
              <a:rPr lang="zh-CN" altLang="en-US" sz="1400">
                <a:solidFill>
                  <a:schemeClr val="tx1"/>
                </a:solidFill>
                <a:ea typeface="宋体" pitchFamily="2" charset="-122"/>
              </a:rPr>
              <a:t>：非平庸拓扑自旋结构对电子的</a:t>
            </a:r>
            <a:r>
              <a:rPr lang="en-US" altLang="zh-CN" sz="1400">
                <a:solidFill>
                  <a:schemeClr val="tx1"/>
                </a:solidFill>
                <a:ea typeface="宋体" pitchFamily="2" charset="-122"/>
              </a:rPr>
              <a:t>Hall效应</a:t>
            </a:r>
            <a:r>
              <a:rPr lang="zh-CN" altLang="en-US" sz="1400">
                <a:solidFill>
                  <a:schemeClr val="tx1"/>
                </a:solidFill>
                <a:ea typeface="宋体" pitchFamily="2" charset="-122"/>
              </a:rPr>
              <a:t>的额外贡献（可用于sk探测）</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skyrmion Hall</a:t>
            </a:r>
            <a:r>
              <a:rPr lang="en-US" altLang="zh-CN" sz="1400">
                <a:solidFill>
                  <a:schemeClr val="tx1"/>
                </a:solidFill>
                <a:ea typeface="宋体" pitchFamily="2" charset="-122"/>
              </a:rPr>
              <a:t>效应：当被电流驱动时，sk发生横向偏转（sk消失，导致无法应用）</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其他sk的综述文章 [49, 50, 51, 52, 53, 54, 55, 56, 57]</a:t>
            </a:r>
            <a:endParaRPr lang="en-US" altLang="zh-CN" sz="1400">
              <a:solidFill>
                <a:schemeClr val="tx1"/>
              </a:solidFill>
              <a:ea typeface="宋体" pitchFamily="2" charset="-122"/>
            </a:endParaRPr>
          </a:p>
        </p:txBody>
      </p:sp>
      <p:pic>
        <p:nvPicPr>
          <p:cNvPr id="3" name="Picture 2" descr="1"/>
          <p:cNvPicPr>
            <a:picLocks noChangeAspect="true"/>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true"/>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true"/>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true"/>
          </p:cNvPicPr>
          <p:nvPr/>
        </p:nvPicPr>
        <p:blipFill>
          <a:blip r:embed="rId4"/>
          <a:srcRect/>
          <a:stretch>
            <a:fillRect/>
          </a:stretch>
        </p:blipFill>
        <p:spPr>
          <a:xfrm>
            <a:off x="3239453" y="2388870"/>
            <a:ext cx="822960" cy="233680"/>
          </a:xfrm>
          <a:prstGeom prst="rect">
            <a:avLst/>
          </a:prstGeom>
        </p:spPr>
      </p:pic>
      <p:sp>
        <p:nvSpPr>
          <p:cNvPr id="7" name="Text Box 6"/>
          <p:cNvSpPr txBox="true"/>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true"/>
          <p:nvPr/>
        </p:nvSpPr>
        <p:spPr>
          <a:xfrm>
            <a:off x="69850" y="2682240"/>
            <a:ext cx="4614545" cy="7372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m=0,1,-1,2,-2;    </a:t>
            </a:r>
            <a:r>
              <a:rPr lang="en-US" altLang="en-US" sz="1400">
                <a:solidFill>
                  <a:srgbClr val="FF0000"/>
                </a:solidFill>
              </a:rPr>
              <a:t>helicity </a:t>
            </a:r>
            <a:r>
              <a:rPr lang="en-US" altLang="en-US" sz="1400"/>
              <a:t>gama;</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true"/>
          </p:cNvPicPr>
          <p:nvPr/>
        </p:nvPicPr>
        <p:blipFill>
          <a:blip r:embed="rId5"/>
          <a:srcRect/>
          <a:stretch>
            <a:fillRect/>
          </a:stretch>
        </p:blipFill>
        <p:spPr>
          <a:xfrm>
            <a:off x="5162550" y="2298065"/>
            <a:ext cx="1757045" cy="414655"/>
          </a:xfrm>
          <a:prstGeom prst="rect">
            <a:avLst/>
          </a:prstGeom>
        </p:spPr>
      </p:pic>
      <p:pic>
        <p:nvPicPr>
          <p:cNvPr id="10" name="Picture 9" descr="1"/>
          <p:cNvPicPr>
            <a:picLocks noChangeAspect="true"/>
          </p:cNvPicPr>
          <p:nvPr/>
        </p:nvPicPr>
        <p:blipFill>
          <a:blip r:embed="rId6"/>
          <a:stretch>
            <a:fillRect/>
          </a:stretch>
        </p:blipFill>
        <p:spPr>
          <a:xfrm>
            <a:off x="1449070" y="3419475"/>
            <a:ext cx="1661795" cy="476885"/>
          </a:xfrm>
          <a:prstGeom prst="rect">
            <a:avLst/>
          </a:prstGeom>
        </p:spPr>
      </p:pic>
      <p:pic>
        <p:nvPicPr>
          <p:cNvPr id="11" name="Picture 10" descr="/home/ligy/Pictures/1.png1"/>
          <p:cNvPicPr>
            <a:picLocks noChangeAspect="true"/>
          </p:cNvPicPr>
          <p:nvPr/>
        </p:nvPicPr>
        <p:blipFill>
          <a:blip r:embed="rId7"/>
          <a:srcRect/>
          <a:stretch>
            <a:fillRect/>
          </a:stretch>
        </p:blipFill>
        <p:spPr>
          <a:xfrm>
            <a:off x="4401185" y="3365500"/>
            <a:ext cx="2157095" cy="530860"/>
          </a:xfrm>
          <a:prstGeom prst="rect">
            <a:avLst/>
          </a:prstGeom>
        </p:spPr>
      </p:pic>
      <p:sp>
        <p:nvSpPr>
          <p:cNvPr id="12" name="Right Arrow 11"/>
          <p:cNvSpPr/>
          <p:nvPr/>
        </p:nvSpPr>
        <p:spPr>
          <a:xfrm>
            <a:off x="3356610" y="358013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true"/>
          <p:nvPr/>
        </p:nvSpPr>
        <p:spPr>
          <a:xfrm>
            <a:off x="3394075" y="332549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true"/>
          <p:nvPr/>
        </p:nvSpPr>
        <p:spPr>
          <a:xfrm>
            <a:off x="69850" y="395033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true"/>
          <p:nvPr/>
        </p:nvSpPr>
        <p:spPr>
          <a:xfrm>
            <a:off x="69850" y="3374390"/>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true"/>
          <p:nvPr/>
        </p:nvSpPr>
        <p:spPr>
          <a:xfrm>
            <a:off x="69850" y="432117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true"/>
          </p:cNvPicPr>
          <p:nvPr/>
        </p:nvPicPr>
        <p:blipFill>
          <a:blip r:embed="rId8"/>
          <a:srcRect/>
          <a:stretch>
            <a:fillRect/>
          </a:stretch>
        </p:blipFill>
        <p:spPr>
          <a:xfrm>
            <a:off x="864870" y="4294188"/>
            <a:ext cx="1661795" cy="402590"/>
          </a:xfrm>
          <a:prstGeom prst="rect">
            <a:avLst/>
          </a:prstGeom>
        </p:spPr>
      </p:pic>
      <p:sp>
        <p:nvSpPr>
          <p:cNvPr id="18" name="Text Box 17"/>
          <p:cNvSpPr txBox="true"/>
          <p:nvPr/>
        </p:nvSpPr>
        <p:spPr>
          <a:xfrm>
            <a:off x="69850" y="4697095"/>
            <a:ext cx="7341870" cy="737235"/>
          </a:xfrm>
          <a:prstGeom prst="rect">
            <a:avLst/>
          </a:prstGeom>
          <a:noFill/>
        </p:spPr>
        <p:txBody>
          <a:bodyPr wrap="square" rtlCol="0">
            <a:spAutoFit/>
          </a:bodyPr>
          <a:p>
            <a:pPr marL="285750" indent="-285750" algn="l">
              <a:buFont typeface="Arial" panose="0208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8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true"/>
          </p:cNvPicPr>
          <p:nvPr/>
        </p:nvPicPr>
        <p:blipFill>
          <a:blip r:embed="rId9"/>
          <a:srcRect/>
          <a:stretch>
            <a:fillRect/>
          </a:stretch>
        </p:blipFill>
        <p:spPr>
          <a:xfrm>
            <a:off x="3770630" y="4208145"/>
            <a:ext cx="3733800" cy="419735"/>
          </a:xfrm>
          <a:prstGeom prst="rect">
            <a:avLst/>
          </a:prstGeom>
        </p:spPr>
      </p:pic>
      <p:sp>
        <p:nvSpPr>
          <p:cNvPr id="21" name="Right Arrow 20"/>
          <p:cNvSpPr/>
          <p:nvPr/>
        </p:nvSpPr>
        <p:spPr>
          <a:xfrm>
            <a:off x="2779395" y="451929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true"/>
          <p:nvPr/>
        </p:nvSpPr>
        <p:spPr>
          <a:xfrm>
            <a:off x="2816860" y="426466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true"/>
          </p:cNvPicPr>
          <p:nvPr/>
        </p:nvPicPr>
        <p:blipFill>
          <a:blip r:embed="rId10"/>
          <a:srcRect/>
          <a:stretch>
            <a:fillRect/>
          </a:stretch>
        </p:blipFill>
        <p:spPr>
          <a:xfrm>
            <a:off x="2915920" y="5217160"/>
            <a:ext cx="4588510" cy="3987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宋体" pitchFamily="2" charset="-122"/>
              </a:rPr>
              <a:t>2</a:t>
            </a:r>
            <a:r>
              <a:rPr lang="en-US" altLang="en-US" sz="1400">
                <a:solidFill>
                  <a:schemeClr val="tx1"/>
                </a:solidFill>
                <a:ea typeface="宋体" pitchFamily="2" charset="-122"/>
              </a:rPr>
              <a:t>. 偶极-偶极相互作用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偶极作用是非手性的，所以更趋向于形成Bloch sk。</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电子的拓扑Hall效应是判断sk相的特征</a:t>
            </a:r>
            <a:r>
              <a:rPr lang="zh-CN" altLang="en-US" sz="1400">
                <a:solidFill>
                  <a:schemeClr val="tx1"/>
                </a:solidFill>
                <a:ea typeface="宋体" pitchFamily="2" charset="-122"/>
              </a:rPr>
              <a:t>指标</a:t>
            </a:r>
            <a:r>
              <a:rPr lang="en-US" altLang="en-US" sz="1400">
                <a:solidFill>
                  <a:schemeClr val="tx1"/>
                </a:solidFill>
                <a:ea typeface="宋体" pitchFamily="2" charset="-122"/>
              </a:rPr>
              <a:t>，sk晶格中横向电阻由三项贡献：</a:t>
            </a:r>
            <a:endParaRPr lang="en-US" altLang="en-US" sz="1400">
              <a:solidFill>
                <a:schemeClr val="tx1"/>
              </a:solidFill>
              <a:ea typeface="宋体" pitchFamily="2" charset="-122"/>
            </a:endParaRPr>
          </a:p>
        </p:txBody>
      </p:sp>
      <p:pic>
        <p:nvPicPr>
          <p:cNvPr id="3" name="Picture 2" descr="/home/ligy/Pictures/1.png1"/>
          <p:cNvPicPr>
            <a:picLocks noChangeAspect="true"/>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true"/>
          </p:cNvPicPr>
          <p:nvPr/>
        </p:nvPicPr>
        <p:blipFill>
          <a:blip r:embed="rId2"/>
          <a:srcRect/>
          <a:stretch>
            <a:fillRect/>
          </a:stretch>
        </p:blipFill>
        <p:spPr>
          <a:xfrm>
            <a:off x="2164715" y="391160"/>
            <a:ext cx="2734945" cy="502920"/>
          </a:xfrm>
          <a:prstGeom prst="rect">
            <a:avLst/>
          </a:prstGeom>
        </p:spPr>
      </p:pic>
      <p:sp>
        <p:nvSpPr>
          <p:cNvPr id="7" name="Text Box 6"/>
          <p:cNvSpPr txBox="true"/>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true"/>
          </p:cNvPicPr>
          <p:nvPr/>
        </p:nvPicPr>
        <p:blipFill>
          <a:blip r:embed="rId3"/>
          <a:stretch>
            <a:fillRect/>
          </a:stretch>
        </p:blipFill>
        <p:spPr>
          <a:xfrm>
            <a:off x="1755775" y="2072005"/>
            <a:ext cx="656590" cy="224155"/>
          </a:xfrm>
          <a:prstGeom prst="rect">
            <a:avLst/>
          </a:prstGeom>
        </p:spPr>
      </p:pic>
      <p:sp>
        <p:nvSpPr>
          <p:cNvPr id="26" name="Text Box 25"/>
          <p:cNvSpPr txBox="true"/>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true"/>
          </p:cNvPicPr>
          <p:nvPr/>
        </p:nvPicPr>
        <p:blipFill>
          <a:blip r:embed="rId4"/>
          <a:srcRect/>
          <a:stretch>
            <a:fillRect/>
          </a:stretch>
        </p:blipFill>
        <p:spPr>
          <a:xfrm>
            <a:off x="4951730" y="2098040"/>
            <a:ext cx="695960" cy="207645"/>
          </a:xfrm>
          <a:prstGeom prst="rect">
            <a:avLst/>
          </a:prstGeom>
        </p:spPr>
      </p:pic>
      <p:sp>
        <p:nvSpPr>
          <p:cNvPr id="28" name="Text Box 27"/>
          <p:cNvSpPr txBox="true"/>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true"/>
          </p:cNvPicPr>
          <p:nvPr/>
        </p:nvPicPr>
        <p:blipFill>
          <a:blip r:embed="rId5"/>
          <a:srcRect/>
          <a:stretch>
            <a:fillRect/>
          </a:stretch>
        </p:blipFill>
        <p:spPr>
          <a:xfrm>
            <a:off x="2616835" y="2331085"/>
            <a:ext cx="880745" cy="244475"/>
          </a:xfrm>
          <a:prstGeom prst="rect">
            <a:avLst/>
          </a:prstGeom>
        </p:spPr>
      </p:pic>
      <p:sp>
        <p:nvSpPr>
          <p:cNvPr id="30" name="Text Box 29"/>
          <p:cNvSpPr txBox="true"/>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true"/>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true">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true">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true">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true"/>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true"/>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true"/>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247265"/>
            <a:ext cx="2986405" cy="276860"/>
          </a:xfrm>
          <a:prstGeom prst="rect">
            <a:avLst/>
          </a:prstGeom>
        </p:spPr>
      </p:pic>
      <p:pic>
        <p:nvPicPr>
          <p:cNvPr id="6" name="Picture 5" descr="1"/>
          <p:cNvPicPr>
            <a:picLocks noChangeAspect="true"/>
          </p:cNvPicPr>
          <p:nvPr/>
        </p:nvPicPr>
        <p:blipFill>
          <a:blip r:embed="rId2"/>
          <a:stretch>
            <a:fillRect/>
          </a:stretch>
        </p:blipFill>
        <p:spPr>
          <a:xfrm>
            <a:off x="2493645" y="2524125"/>
            <a:ext cx="2283460" cy="1273175"/>
          </a:xfrm>
          <a:prstGeom prst="rect">
            <a:avLst/>
          </a:prstGeom>
        </p:spPr>
      </p:pic>
      <p:sp>
        <p:nvSpPr>
          <p:cNvPr id="3" name="Text Box 3"/>
          <p:cNvSpPr txBox="true"/>
          <p:nvPr/>
        </p:nvSpPr>
        <p:spPr>
          <a:xfrm>
            <a:off x="33655" y="3959225"/>
            <a:ext cx="7507605"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chemeClr val="tx1"/>
                </a:solidFill>
                <a:ea typeface="宋体" pitchFamily="2" charset="-122"/>
              </a:rPr>
              <a:t>Neel sk</a:t>
            </a:r>
            <a:r>
              <a:rPr lang="zh-CN" altLang="en-US" sz="1400">
                <a:solidFill>
                  <a:schemeClr val="tx1"/>
                </a:solidFill>
                <a:ea typeface="宋体" pitchFamily="2" charset="-122"/>
              </a:rPr>
              <a:t>的</a:t>
            </a:r>
            <a:r>
              <a:rPr lang="en-US" altLang="zh-CN" sz="1400">
                <a:solidFill>
                  <a:schemeClr val="tx1"/>
                </a:solidFill>
                <a:ea typeface="宋体" pitchFamily="2" charset="-122"/>
              </a:rPr>
              <a:t>Nsk=p=1,-1</a:t>
            </a:r>
            <a:r>
              <a:rPr lang="zh-CN" altLang="en-US" sz="1400">
                <a:solidFill>
                  <a:schemeClr val="tx1"/>
                </a:solidFill>
                <a:ea typeface="宋体" pitchFamily="2" charset="-122"/>
              </a:rPr>
              <a:t>，</a:t>
            </a:r>
            <a:r>
              <a:rPr lang="en-US" altLang="zh-CN" sz="1400">
                <a:solidFill>
                  <a:schemeClr val="tx1"/>
                </a:solidFill>
                <a:ea typeface="宋体" pitchFamily="2" charset="-122"/>
              </a:rPr>
              <a:t>D</a:t>
            </a:r>
            <a:r>
              <a:rPr lang="zh-CN" altLang="en-US" sz="1400">
                <a:solidFill>
                  <a:schemeClr val="tx1"/>
                </a:solidFill>
                <a:ea typeface="宋体" pitchFamily="2" charset="-122"/>
              </a:rPr>
              <a:t>是对角阵，</a:t>
            </a:r>
            <a:r>
              <a:rPr lang="en-US" altLang="zh-CN" sz="1400">
                <a:solidFill>
                  <a:schemeClr val="tx1"/>
                </a:solidFill>
                <a:ea typeface="宋体" pitchFamily="2" charset="-122"/>
              </a:rPr>
              <a:t>I</a:t>
            </a:r>
            <a:r>
              <a:rPr lang="zh-CN" altLang="en-US" sz="1400">
                <a:solidFill>
                  <a:schemeClr val="tx1"/>
                </a:solidFill>
                <a:ea typeface="宋体" pitchFamily="2" charset="-122"/>
              </a:rPr>
              <a:t>是反对称阵，如果入射自旋</a:t>
            </a:r>
            <a:r>
              <a:rPr lang="en-US" altLang="zh-CN" sz="1400">
                <a:solidFill>
                  <a:schemeClr val="tx1"/>
                </a:solidFill>
                <a:ea typeface="宋体" pitchFamily="2" charset="-122"/>
              </a:rPr>
              <a:t> s//y</a:t>
            </a:r>
            <a:r>
              <a:rPr lang="zh-CN" altLang="en-US" sz="1400">
                <a:solidFill>
                  <a:schemeClr val="tx1"/>
                </a:solidFill>
                <a:ea typeface="宋体" pitchFamily="2" charset="-122"/>
              </a:rPr>
              <a:t>轴，</a:t>
            </a:r>
            <a:r>
              <a:rPr lang="en-US" altLang="zh-CN" sz="1400">
                <a:solidFill>
                  <a:schemeClr val="tx1"/>
                </a:solidFill>
                <a:ea typeface="宋体" pitchFamily="2" charset="-122"/>
              </a:rPr>
              <a:t>DeltaU=0</a:t>
            </a:r>
            <a:r>
              <a:rPr lang="zh-CN" altLang="en-US" sz="1400">
                <a:solidFill>
                  <a:schemeClr val="tx1"/>
                </a:solidFill>
                <a:ea typeface="宋体" pitchFamily="2" charset="-122"/>
              </a:rPr>
              <a:t>，则</a:t>
            </a:r>
            <a:r>
              <a:rPr lang="en-US" altLang="zh-CN" sz="1400">
                <a:solidFill>
                  <a:schemeClr val="tx1"/>
                </a:solidFill>
                <a:ea typeface="宋体" pitchFamily="2" charset="-122"/>
              </a:rPr>
              <a:t>sk Hall</a:t>
            </a:r>
            <a:r>
              <a:rPr lang="zh-CN" altLang="en-US" sz="1400">
                <a:solidFill>
                  <a:schemeClr val="tx1"/>
                </a:solidFill>
                <a:ea typeface="宋体" pitchFamily="2" charset="-122"/>
              </a:rPr>
              <a:t>角为：</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一个实际可行的抑制</a:t>
            </a:r>
            <a:r>
              <a:rPr lang="en-US" altLang="zh-CN" sz="1400">
                <a:solidFill>
                  <a:schemeClr val="tx1"/>
                </a:solidFill>
                <a:ea typeface="宋体" pitchFamily="2" charset="-122"/>
              </a:rPr>
              <a:t>sk Hall</a:t>
            </a:r>
            <a:r>
              <a:rPr lang="zh-CN" altLang="en-US" sz="1400">
                <a:solidFill>
                  <a:schemeClr val="tx1"/>
                </a:solidFill>
                <a:ea typeface="宋体" pitchFamily="2" charset="-122"/>
              </a:rPr>
              <a:t>效应的方法是操控入射自旋流的</a:t>
            </a:r>
            <a:r>
              <a:rPr lang="en-US" altLang="zh-CN" sz="1400">
                <a:solidFill>
                  <a:schemeClr val="tx1"/>
                </a:solidFill>
                <a:ea typeface="宋体" pitchFamily="2" charset="-122"/>
              </a:rPr>
              <a:t>s </a:t>
            </a:r>
            <a:r>
              <a:rPr lang="en-US" altLang="en-US" sz="1400">
                <a:solidFill>
                  <a:schemeClr val="tx1"/>
                </a:solidFill>
                <a:ea typeface="宋体" pitchFamily="2" charset="-122"/>
              </a:rPr>
              <a:t>[109]</a:t>
            </a:r>
            <a:endParaRPr lang="en-US"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理论上这些抑制</a:t>
            </a:r>
            <a:r>
              <a:rPr lang="en-US" altLang="zh-CN" sz="1400">
                <a:solidFill>
                  <a:schemeClr val="tx1"/>
                </a:solidFill>
                <a:ea typeface="宋体" pitchFamily="2" charset="-122"/>
              </a:rPr>
              <a:t>sk</a:t>
            </a:r>
            <a:r>
              <a:rPr lang="zh-CN" altLang="en-US" sz="1400">
                <a:solidFill>
                  <a:schemeClr val="tx1"/>
                </a:solidFill>
                <a:ea typeface="宋体" pitchFamily="2" charset="-122"/>
              </a:rPr>
              <a:t>横向运动的方法都难以实现，可以考虑</a:t>
            </a:r>
            <a:r>
              <a:rPr lang="en-US" altLang="zh-CN" sz="1400">
                <a:solidFill>
                  <a:schemeClr val="tx1"/>
                </a:solidFill>
                <a:ea typeface="宋体" pitchFamily="2" charset="-122"/>
              </a:rPr>
              <a:t>Nsk=0</a:t>
            </a:r>
            <a:r>
              <a:rPr lang="zh-CN" altLang="en-US" sz="1400">
                <a:solidFill>
                  <a:schemeClr val="tx1"/>
                </a:solidFill>
                <a:ea typeface="宋体" pitchFamily="2" charset="-122"/>
              </a:rPr>
              <a:t>的</a:t>
            </a:r>
            <a:r>
              <a:rPr lang="zh-CN" altLang="en-US" sz="1400" dirty="0">
                <a:latin typeface="+mj-lt"/>
                <a:ea typeface="宋体" pitchFamily="2" charset="-122"/>
                <a:sym typeface="+mn-ea"/>
              </a:rPr>
              <a:t>其他备选磁准粒子</a:t>
            </a:r>
            <a:endParaRPr lang="zh-CN" altLang="en-US" sz="1400">
              <a:solidFill>
                <a:schemeClr val="tx1"/>
              </a:solidFill>
              <a:ea typeface="宋体" pitchFamily="2" charset="-122"/>
            </a:endParaRPr>
          </a:p>
        </p:txBody>
      </p:sp>
      <p:pic>
        <p:nvPicPr>
          <p:cNvPr id="4" name="Picture 3" descr="1"/>
          <p:cNvPicPr>
            <a:picLocks noChangeAspect="true"/>
          </p:cNvPicPr>
          <p:nvPr/>
        </p:nvPicPr>
        <p:blipFill>
          <a:blip r:embed="rId3"/>
          <a:stretch>
            <a:fillRect/>
          </a:stretch>
        </p:blipFill>
        <p:spPr>
          <a:xfrm>
            <a:off x="2941320" y="4287520"/>
            <a:ext cx="1835785" cy="4356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70812" y="83386"/>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rgbClr val="FF0000"/>
                </a:solidFill>
                <a:ea typeface="宋体" pitchFamily="2" charset="-122"/>
              </a:rPr>
              <a:t>自旋流二极管效应可以用正比于界面两侧材料自旋势的反射和透射自旋流来解释</a:t>
            </a:r>
            <a:endParaRPr lang="en-US" altLang="zh-CN" sz="1400">
              <a:solidFill>
                <a:srgbClr val="FF0000"/>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pitchFamily="2" charset="-122"/>
              </a:rPr>
              <a:t>实验</a:t>
            </a:r>
            <a:endParaRPr lang="zh-CN" altLang="en-US" sz="1400">
              <a:solidFill>
                <a:srgbClr val="FF0000"/>
              </a:solidFill>
              <a:ea typeface="宋体" pitchFamily="2" charset="-122"/>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en-US"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pitchFamily="2" charset="-122"/>
                <a:sym typeface="+mn-ea"/>
              </a:rPr>
              <a:t>迁移势垒</a:t>
            </a:r>
            <a:r>
              <a:rPr lang="zh-CN" altLang="en-US" sz="1400">
                <a:solidFill>
                  <a:schemeClr val="tx1"/>
                </a:solidFill>
                <a:ea typeface="宋体" pitchFamily="2" charset="-122"/>
              </a:rPr>
              <a:t>，是个Arrhenius扩散</a:t>
            </a:r>
            <a:r>
              <a:rPr lang="en-US" altLang="zh-CN" sz="1400">
                <a:solidFill>
                  <a:schemeClr val="tx1"/>
                </a:solidFill>
                <a:ea typeface="宋体" pitchFamily="2" charset="-122"/>
              </a:rPr>
              <a:t>[17,23]</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后续推测此</a:t>
            </a:r>
            <a:r>
              <a:rPr lang="en-US" altLang="zh-CN" sz="1400">
                <a:solidFill>
                  <a:schemeClr val="tx1"/>
                </a:solidFill>
                <a:ea typeface="宋体" pitchFamily="2" charset="-122"/>
              </a:rPr>
              <a:t>pinning effect</a:t>
            </a:r>
            <a:r>
              <a:rPr lang="zh-CN" altLang="en-US" sz="1400">
                <a:solidFill>
                  <a:schemeClr val="tx1"/>
                </a:solidFill>
                <a:ea typeface="宋体" pitchFamily="2" charset="-122"/>
              </a:rPr>
              <a:t>是晶格缺陷导致的</a:t>
            </a:r>
            <a:r>
              <a:rPr lang="en-US" altLang="zh-CN" sz="1400">
                <a:solidFill>
                  <a:schemeClr val="tx1"/>
                </a:solidFill>
                <a:ea typeface="宋体" pitchFamily="2" charset="-122"/>
              </a:rPr>
              <a:t>[17,23,24]</a:t>
            </a:r>
            <a:r>
              <a:rPr lang="zh-CN" altLang="en-US" sz="1400">
                <a:solidFill>
                  <a:schemeClr val="tx1"/>
                </a:solidFill>
                <a:ea typeface="宋体" pitchFamily="2" charset="-122"/>
              </a:rPr>
              <a:t>，但微观动力学机制不明</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磁性材料中附着于晶格的自旋自然地感受到</a:t>
            </a:r>
            <a:r>
              <a:rPr lang="zh-CN" altLang="en-US"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en-US" altLang="zh-CN" sz="1400">
                <a:solidFill>
                  <a:schemeClr val="tx1"/>
                </a:solidFill>
                <a:ea typeface="宋体" pitchFamily="2" charset="-122"/>
              </a:rPr>
              <a:t>(LLDF)</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en-US" altLang="zh-CN" sz="1400">
                <a:solidFill>
                  <a:schemeClr val="tx1"/>
                </a:solidFill>
                <a:ea typeface="宋体" pitchFamily="2" charset="-122"/>
              </a:rPr>
              <a:t>Thiele</a:t>
            </a:r>
            <a:r>
              <a:rPr lang="zh-CN" altLang="en-US" sz="1400">
                <a:solidFill>
                  <a:schemeClr val="tx1"/>
                </a:solidFill>
                <a:ea typeface="宋体" pitchFamily="2" charset="-122"/>
              </a:rPr>
              <a:t>方程描述</a:t>
            </a:r>
            <a:r>
              <a:rPr lang="en-US" altLang="zh-CN" sz="1400">
                <a:solidFill>
                  <a:schemeClr val="tx1"/>
                </a:solidFill>
                <a:ea typeface="宋体" pitchFamily="2" charset="-122"/>
              </a:rPr>
              <a:t>[13,20,31]</a:t>
            </a:r>
            <a:endParaRPr lang="en-US" altLang="zh-CN" sz="1400">
              <a:solidFill>
                <a:schemeClr val="tx1"/>
              </a:solidFill>
              <a:ea typeface="宋体" pitchFamily="2" charset="-122"/>
            </a:endParaRPr>
          </a:p>
          <a:p>
            <a:pPr marL="285750" indent="-285750">
              <a:buFont typeface="Arial" panose="02080604020202020204" pitchFamily="34" charset="0"/>
              <a:buChar char="•"/>
            </a:pP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en-US" altLang="zh-CN" sz="1400">
                <a:solidFill>
                  <a:schemeClr val="tx1"/>
                </a:solidFill>
                <a:ea typeface="宋体" pitchFamily="2" charset="-122"/>
              </a:rPr>
              <a:t>(SLD)</a:t>
            </a:r>
            <a:r>
              <a:rPr lang="zh-CN" altLang="en-US"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pitchFamily="2" charset="-122"/>
              </a:rPr>
              <a:t>原子质量</a:t>
            </a:r>
            <a:r>
              <a:rPr lang="en-US" altLang="zh-CN" sz="1400">
                <a:ea typeface="宋体" pitchFamily="2" charset="-122"/>
              </a:rPr>
              <a:t>m</a:t>
            </a:r>
            <a:r>
              <a:rPr lang="zh-CN" altLang="en-US" sz="1400">
                <a:ea typeface="宋体" pitchFamily="2" charset="-122"/>
              </a:rPr>
              <a:t>，位置</a:t>
            </a:r>
            <a:r>
              <a:rPr lang="en-US" altLang="zh-CN" sz="1400">
                <a:ea typeface="宋体" pitchFamily="2" charset="-122"/>
              </a:rPr>
              <a:t>r</a:t>
            </a:r>
            <a:endParaRPr lang="en-US" altLang="zh-CN" sz="1400">
              <a:ea typeface="宋体" pitchFamily="2" charset="-122"/>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pitchFamily="2" charset="-122"/>
              </a:rPr>
              <a:t>原子自旋</a:t>
            </a:r>
            <a:r>
              <a:rPr lang="en-US" altLang="zh-CN" sz="1400">
                <a:ea typeface="宋体" pitchFamily="2" charset="-122"/>
              </a:rPr>
              <a:t>s</a:t>
            </a:r>
            <a:endParaRPr lang="en-US" altLang="zh-CN" sz="1400">
              <a:ea typeface="宋体" pitchFamily="2" charset="-122"/>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pitchFamily="2" charset="-122"/>
              </a:rPr>
              <a:t>自旋与晶格自然地耦合</a:t>
            </a:r>
            <a:endParaRPr lang="zh-CN" sz="1400">
              <a:ea typeface="宋体" pitchFamily="2" charset="-122"/>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LLDF</a:t>
            </a:r>
            <a:r>
              <a:rPr lang="zh-CN" altLang="en-US" sz="1400">
                <a:ea typeface="宋体" pitchFamily="2" charset="-122"/>
              </a:rPr>
              <a:t>定义为晶格对原晶格位置的偏离：</a:t>
            </a:r>
            <a:endParaRPr lang="zh-CN" altLang="en-US" sz="1400">
              <a:ea typeface="宋体" pitchFamily="2" charset="-122"/>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pitchFamily="2" charset="-122"/>
              </a:rPr>
              <a:t>参考系</a:t>
            </a:r>
            <a:r>
              <a:rPr lang="en-US" altLang="zh-CN" sz="1200">
                <a:ea typeface="宋体" pitchFamily="2" charset="-122"/>
              </a:rPr>
              <a:t>Hs</a:t>
            </a:r>
            <a:r>
              <a:rPr lang="en-US" altLang="en-US" sz="1200">
                <a:ea typeface="宋体" pitchFamily="2" charset="-122"/>
              </a:rPr>
              <a:t> (</a:t>
            </a:r>
            <a:r>
              <a:rPr lang="zh-CN" altLang="en-US" sz="1200">
                <a:ea typeface="宋体" pitchFamily="2" charset="-122"/>
              </a:rPr>
              <a:t>无</a:t>
            </a:r>
            <a:r>
              <a:rPr lang="en-US" altLang="zh-CN" sz="1200">
                <a:ea typeface="宋体" pitchFamily="2" charset="-122"/>
              </a:rPr>
              <a:t>SL</a:t>
            </a:r>
            <a:r>
              <a:rPr lang="en-US" altLang="en-US" sz="1200">
                <a:ea typeface="宋体" pitchFamily="2" charset="-122"/>
              </a:rPr>
              <a:t>C)</a:t>
            </a:r>
            <a:r>
              <a:rPr lang="zh-CN" altLang="en-US" sz="1200">
                <a:ea typeface="宋体" pitchFamily="2" charset="-122"/>
              </a:rPr>
              <a:t>，扩散系统正比温度，与微磁模拟结果一致</a:t>
            </a:r>
            <a:r>
              <a:rPr lang="en-US" altLang="zh-CN" sz="1200">
                <a:ea typeface="宋体" pitchFamily="2" charset="-122"/>
              </a:rPr>
              <a:t>[14]</a:t>
            </a:r>
            <a:endParaRPr lang="zh-CN" altLang="en-US" sz="1200">
              <a:ea typeface="宋体" pitchFamily="2" charset="-122"/>
            </a:endParaRPr>
          </a:p>
          <a:p>
            <a:pPr marL="171450" indent="-171450">
              <a:buFont typeface="Arial" panose="02080604020202020204" pitchFamily="34" charset="0"/>
              <a:buChar char="•"/>
            </a:pPr>
            <a:r>
              <a:rPr lang="zh-CN" altLang="en-US" sz="1200">
                <a:ea typeface="宋体" pitchFamily="2" charset="-122"/>
              </a:rPr>
              <a:t>有</a:t>
            </a:r>
            <a:r>
              <a:rPr lang="en-US" altLang="zh-CN" sz="1200">
                <a:ea typeface="宋体" pitchFamily="2" charset="-122"/>
              </a:rPr>
              <a:t>SLC</a:t>
            </a:r>
            <a:r>
              <a:rPr lang="zh-CN" altLang="en-US" sz="1200">
                <a:ea typeface="宋体" pitchFamily="2" charset="-122"/>
              </a:rPr>
              <a:t>时，在</a:t>
            </a:r>
            <a:r>
              <a:rPr lang="en-US" altLang="zh-CN" sz="1200">
                <a:ea typeface="宋体" pitchFamily="2" charset="-122"/>
              </a:rPr>
              <a:t>T&lt;0.02</a:t>
            </a:r>
            <a:r>
              <a:rPr lang="zh-CN" altLang="en-US" sz="1200">
                <a:ea typeface="宋体" pitchFamily="2" charset="-122"/>
              </a:rPr>
              <a:t>时符合典型的Arrhenius行为，与实验一致</a:t>
            </a:r>
            <a:r>
              <a:rPr lang="en-US" altLang="zh-CN" sz="1200">
                <a:ea typeface="宋体" pitchFamily="2" charset="-122"/>
              </a:rPr>
              <a:t>[</a:t>
            </a:r>
            <a:r>
              <a:rPr lang="en-US" altLang="en-US" sz="1200">
                <a:ea typeface="宋体" pitchFamily="2" charset="-122"/>
              </a:rPr>
              <a:t>17,23]</a:t>
            </a:r>
            <a:r>
              <a:rPr lang="zh-CN" altLang="en-US" sz="1200">
                <a:ea typeface="宋体" pitchFamily="2" charset="-122"/>
              </a:rPr>
              <a:t>，与微磁模拟一致</a:t>
            </a:r>
            <a:r>
              <a:rPr lang="en-US" altLang="zh-CN" sz="1200">
                <a:ea typeface="宋体" pitchFamily="2" charset="-122"/>
              </a:rPr>
              <a:t>[14]</a:t>
            </a:r>
            <a:endParaRPr lang="en-US" altLang="zh-CN" sz="1200">
              <a:ea typeface="宋体" pitchFamily="2" charset="-122"/>
            </a:endParaRPr>
          </a:p>
          <a:p>
            <a:pPr marL="171450" indent="-171450">
              <a:buFont typeface="Arial" panose="02080604020202020204" pitchFamily="34" charset="0"/>
              <a:buChar char="•"/>
            </a:pPr>
            <a:r>
              <a:rPr lang="zh-CN" altLang="en-US" sz="1200">
                <a:solidFill>
                  <a:srgbClr val="FF0000"/>
                </a:solidFill>
                <a:ea typeface="宋体" pitchFamily="2" charset="-122"/>
              </a:rPr>
              <a:t>低温下</a:t>
            </a:r>
            <a:r>
              <a:rPr lang="en-US" altLang="zh-CN" sz="1200">
                <a:solidFill>
                  <a:srgbClr val="FF0000"/>
                </a:solidFill>
                <a:ea typeface="宋体" pitchFamily="2" charset="-122"/>
              </a:rPr>
              <a:t>sk</a:t>
            </a:r>
            <a:r>
              <a:rPr lang="zh-CN" altLang="en-US" sz="1200">
                <a:solidFill>
                  <a:srgbClr val="FF0000"/>
                </a:solidFill>
                <a:ea typeface="宋体" pitchFamily="2" charset="-122"/>
              </a:rPr>
              <a:t>运动遵循</a:t>
            </a:r>
            <a:r>
              <a:rPr lang="zh-CN" altLang="en-US" sz="1200">
                <a:solidFill>
                  <a:srgbClr val="FF0000"/>
                </a:solidFill>
                <a:ea typeface="宋体" pitchFamily="2" charset="-122"/>
                <a:sym typeface="+mn-ea"/>
              </a:rPr>
              <a:t>Arrhenius定律，高温下</a:t>
            </a:r>
            <a:r>
              <a:rPr lang="en-US" altLang="zh-CN" sz="1200">
                <a:solidFill>
                  <a:srgbClr val="FF0000"/>
                </a:solidFill>
                <a:ea typeface="宋体" pitchFamily="2" charset="-122"/>
                <a:sym typeface="+mn-ea"/>
              </a:rPr>
              <a:t>LLDF</a:t>
            </a:r>
            <a:r>
              <a:rPr lang="zh-CN" altLang="en-US" sz="1200">
                <a:solidFill>
                  <a:srgbClr val="FF0000"/>
                </a:solidFill>
                <a:ea typeface="宋体" pitchFamily="2" charset="-122"/>
                <a:sym typeface="+mn-ea"/>
              </a:rPr>
              <a:t>可忽略</a:t>
            </a:r>
            <a:endParaRPr lang="zh-CN" altLang="en-US" sz="1200">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低温</a:t>
            </a:r>
            <a:r>
              <a:rPr lang="zh-CN" altLang="en-US" sz="1200">
                <a:ea typeface="宋体" pitchFamily="2" charset="-122"/>
                <a:sym typeface="+mn-ea"/>
              </a:rPr>
              <a:t>下无外力施加情况下，</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的扩散存在迁移势垒</a:t>
            </a:r>
            <a:endParaRPr lang="zh-CN" altLang="en-US" sz="1200">
              <a:solidFill>
                <a:srgbClr val="FF0000"/>
              </a:solidFill>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升高温度</a:t>
            </a:r>
            <a:r>
              <a:rPr lang="zh-CN" altLang="en-US" sz="1200">
                <a:solidFill>
                  <a:schemeClr val="tx1"/>
                </a:solidFill>
                <a:ea typeface="宋体" pitchFamily="2" charset="-122"/>
                <a:sym typeface="+mn-ea"/>
              </a:rPr>
              <a:t>可以</a:t>
            </a:r>
            <a:r>
              <a:rPr lang="zh-CN" altLang="en-US" sz="1200">
                <a:solidFill>
                  <a:srgbClr val="FF0000"/>
                </a:solidFill>
                <a:ea typeface="宋体" pitchFamily="2" charset="-122"/>
                <a:sym typeface="+mn-ea"/>
              </a:rPr>
              <a:t>消除</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的迁移势垒</a:t>
            </a:r>
            <a:endParaRPr lang="zh-CN" altLang="en-US" sz="1200">
              <a:solidFill>
                <a:srgbClr val="FF0000"/>
              </a:solidFill>
              <a:ea typeface="宋体" pitchFamily="2" charset="-122"/>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pitchFamily="2" charset="-122"/>
              </a:rPr>
              <a:t>无外加力</a:t>
            </a:r>
            <a:r>
              <a:rPr lang="zh-CN" sz="1400">
                <a:ea typeface="宋体" pitchFamily="2" charset="-122"/>
              </a:rPr>
              <a:t>，无杂质的自由布朗运动</a:t>
            </a:r>
            <a:endParaRPr lang="zh-CN" sz="140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true"/>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true"/>
          </p:cNvPicPr>
          <p:nvPr/>
        </p:nvPicPr>
        <p:blipFill>
          <a:blip r:embed="rId2"/>
          <a:srcRect/>
          <a:stretch>
            <a:fillRect/>
          </a:stretch>
        </p:blipFill>
        <p:spPr>
          <a:xfrm>
            <a:off x="5055870" y="1345883"/>
            <a:ext cx="2023110" cy="812800"/>
          </a:xfrm>
          <a:prstGeom prst="rect">
            <a:avLst/>
          </a:prstGeom>
        </p:spPr>
      </p:pic>
      <p:sp>
        <p:nvSpPr>
          <p:cNvPr id="14" name="文本框 13"/>
          <p:cNvSpPr txBox="true"/>
          <p:nvPr/>
        </p:nvSpPr>
        <p:spPr>
          <a:xfrm>
            <a:off x="1352067" y="63701"/>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a:t>
            </a:r>
            <a:r>
              <a:rPr lang="en-US" altLang="en-US" sz="2400" dirty="0">
                <a:latin typeface="+mj-lt"/>
                <a:ea typeface="宋体" pitchFamily="2" charset="-122"/>
              </a:rPr>
              <a:t>-</a:t>
            </a:r>
            <a:r>
              <a:rPr lang="en-US" altLang="zh-CN" sz="2400" dirty="0">
                <a:latin typeface="+mj-lt"/>
                <a:ea typeface="宋体" pitchFamily="2" charset="-122"/>
              </a:rPr>
              <a:t>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12" name="Text Box 11"/>
          <p:cNvSpPr txBox="true"/>
          <p:nvPr/>
        </p:nvSpPr>
        <p:spPr>
          <a:xfrm>
            <a:off x="5349240" y="523875"/>
            <a:ext cx="2036445"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true"/>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true"/>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true"/>
          <p:nvPr/>
        </p:nvSpPr>
        <p:spPr>
          <a:xfrm>
            <a:off x="253365" y="799465"/>
            <a:ext cx="6825615" cy="737235"/>
          </a:xfrm>
          <a:prstGeom prst="rect">
            <a:avLst/>
          </a:prstGeom>
          <a:noFill/>
        </p:spPr>
        <p:txBody>
          <a:bodyPr wrap="square" rtlCol="0">
            <a:spAutoFit/>
          </a:bodyPr>
          <a:lstStyle/>
          <a:p>
            <a:pPr marL="285750" indent="-285750">
              <a:buFont typeface="Arial" panose="02080604020202020204" pitchFamily="34" charset="0"/>
              <a:buChar char="•"/>
            </a:pPr>
            <a:r>
              <a:rPr lang="zh-CN" altLang="en-US" sz="1400" dirty="0">
                <a:ea typeface="宋体" pitchFamily="2" charset="-122"/>
              </a:rPr>
              <a:t>用</a:t>
            </a:r>
            <a:r>
              <a:rPr lang="en-US" altLang="zh-CN" sz="1400" dirty="0">
                <a:ea typeface="宋体" pitchFamily="2" charset="-122"/>
              </a:rPr>
              <a:t>Landauer-Buttiker</a:t>
            </a:r>
            <a:r>
              <a:rPr lang="zh-CN" altLang="en-US" sz="1400" dirty="0">
                <a:ea typeface="宋体" pitchFamily="2" charset="-122"/>
              </a:rPr>
              <a:t>公式结合</a:t>
            </a:r>
            <a:r>
              <a:rPr lang="en-US" altLang="zh-CN" sz="1400" dirty="0">
                <a:ea typeface="宋体" pitchFamily="2" charset="-122"/>
              </a:rPr>
              <a:t>NEGF</a:t>
            </a:r>
            <a:r>
              <a:rPr lang="zh-CN" altLang="en-US" sz="1400" dirty="0">
                <a:ea typeface="宋体" pitchFamily="2" charset="-122"/>
              </a:rPr>
              <a:t>计算垂直磁场下石墨烯</a:t>
            </a:r>
            <a:r>
              <a:rPr lang="en-US" altLang="zh-CN" sz="1400" dirty="0">
                <a:ea typeface="宋体" pitchFamily="2" charset="-122"/>
              </a:rPr>
              <a:t>p-n</a:t>
            </a:r>
            <a:r>
              <a:rPr lang="zh-CN" altLang="en-US" sz="1400" dirty="0">
                <a:ea typeface="宋体" pitchFamily="2" charset="-122"/>
              </a:rPr>
              <a:t>结的电导。</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无序剧烈地增强了电导，并在无序强度的一定范围内表现出电导行为。</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结果与最近的实验吻合得很好</a:t>
            </a:r>
            <a:endParaRPr lang="zh-CN" altLang="en-US" sz="1400" dirty="0">
              <a:ea typeface="宋体" pitchFamily="2" charset="-122"/>
            </a:endParaRPr>
          </a:p>
        </p:txBody>
      </p:sp>
      <p:pic>
        <p:nvPicPr>
          <p:cNvPr id="5" name="Picture 4" descr="1"/>
          <p:cNvPicPr>
            <a:picLocks noChangeAspect="true"/>
          </p:cNvPicPr>
          <p:nvPr/>
        </p:nvPicPr>
        <p:blipFill>
          <a:blip r:embed="rId3"/>
          <a:stretch>
            <a:fillRect/>
          </a:stretch>
        </p:blipFill>
        <p:spPr>
          <a:xfrm>
            <a:off x="2355215" y="1568450"/>
            <a:ext cx="2027555" cy="243840"/>
          </a:xfrm>
          <a:prstGeom prst="rect">
            <a:avLst/>
          </a:prstGeom>
        </p:spPr>
      </p:pic>
      <p:sp>
        <p:nvSpPr>
          <p:cNvPr id="6" name="Text Box 5"/>
          <p:cNvSpPr txBox="true"/>
          <p:nvPr/>
        </p:nvSpPr>
        <p:spPr>
          <a:xfrm>
            <a:off x="253365" y="1536700"/>
            <a:ext cx="1812925" cy="275590"/>
          </a:xfrm>
          <a:prstGeom prst="rect">
            <a:avLst/>
          </a:prstGeom>
          <a:noFill/>
        </p:spPr>
        <p:txBody>
          <a:bodyPr wrap="square" rtlCol="0" anchor="t">
            <a:spAutoFit/>
          </a:bodyPr>
          <a:p>
            <a:r>
              <a:rPr lang="zh-CN" altLang="en-US" sz="1200">
                <a:ea typeface="宋体" pitchFamily="2" charset="-122"/>
              </a:rPr>
              <a:t>系统哈密顿量：</a:t>
            </a:r>
            <a:endParaRPr lang="zh-CN" altLang="en-US" sz="1200">
              <a:ea typeface="宋体" pitchFamily="2" charset="-122"/>
            </a:endParaRPr>
          </a:p>
        </p:txBody>
      </p:sp>
      <p:sp>
        <p:nvSpPr>
          <p:cNvPr id="7" name="Text Box 6"/>
          <p:cNvSpPr txBox="true"/>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true"/>
          <p:nvPr/>
        </p:nvSpPr>
        <p:spPr>
          <a:xfrm>
            <a:off x="253365" y="1830705"/>
            <a:ext cx="4701540" cy="460375"/>
          </a:xfrm>
          <a:prstGeom prst="rect">
            <a:avLst/>
          </a:prstGeom>
          <a:noFill/>
        </p:spPr>
        <p:txBody>
          <a:bodyPr wrap="square" rtlCol="0" anchor="t">
            <a:spAutoFit/>
          </a:bodyPr>
          <a:p>
            <a:r>
              <a:rPr lang="zh-CN" altLang="en-US" sz="1200">
                <a:ea typeface="宋体" pitchFamily="2" charset="-122"/>
              </a:rPr>
              <a:t>左右电极内的在位能</a:t>
            </a:r>
            <a:r>
              <a:rPr lang="en-US" altLang="zh-CN" sz="1200">
                <a:ea typeface="宋体" pitchFamily="2" charset="-122"/>
              </a:rPr>
              <a:t>E_i</a:t>
            </a:r>
            <a:r>
              <a:rPr lang="zh-CN" altLang="en-US" sz="1200">
                <a:ea typeface="宋体" pitchFamily="2" charset="-122"/>
              </a:rPr>
              <a:t>分别为</a:t>
            </a:r>
            <a:r>
              <a:rPr lang="en-US" altLang="zh-CN" sz="1200">
                <a:ea typeface="宋体" pitchFamily="2" charset="-122"/>
              </a:rPr>
              <a:t>E_L</a:t>
            </a:r>
            <a:r>
              <a:rPr lang="zh-CN" altLang="en-US" sz="1200">
                <a:ea typeface="宋体" pitchFamily="2" charset="-122"/>
              </a:rPr>
              <a:t>和</a:t>
            </a:r>
            <a:r>
              <a:rPr lang="en-US" altLang="zh-CN" sz="1200">
                <a:ea typeface="宋体" pitchFamily="2" charset="-122"/>
              </a:rPr>
              <a:t>E_R</a:t>
            </a:r>
            <a:r>
              <a:rPr lang="zh-CN" altLang="en-US" sz="1200">
                <a:ea typeface="宋体" pitchFamily="2" charset="-122"/>
              </a:rPr>
              <a:t>，并假设中间区域的无序强度也是线性变化的：</a:t>
            </a:r>
            <a:endParaRPr lang="zh-CN" altLang="en-US" sz="1200">
              <a:ea typeface="宋体" pitchFamily="2" charset="-122"/>
            </a:endParaRPr>
          </a:p>
        </p:txBody>
      </p:sp>
      <p:pic>
        <p:nvPicPr>
          <p:cNvPr id="10" name="Picture 9" descr="1"/>
          <p:cNvPicPr>
            <a:picLocks noChangeAspect="true"/>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true">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true"/>
          <p:nvPr/>
        </p:nvSpPr>
        <p:spPr>
          <a:xfrm>
            <a:off x="5833110" y="2291080"/>
            <a:ext cx="704850" cy="398780"/>
          </a:xfrm>
          <a:prstGeom prst="rect">
            <a:avLst/>
          </a:prstGeom>
          <a:noFill/>
        </p:spPr>
        <p:txBody>
          <a:bodyPr wrap="square" rtlCol="0">
            <a:spAutoFit/>
          </a:bodyPr>
          <a:p>
            <a:r>
              <a:rPr lang="zh-CN" altLang="en-US" sz="1000">
                <a:ea typeface="宋体" pitchFamily="2" charset="-122"/>
              </a:rPr>
              <a:t>在位能线性变化</a:t>
            </a:r>
            <a:endParaRPr lang="zh-CN" altLang="en-US" sz="1000">
              <a:ea typeface="宋体" pitchFamily="2" charset="-122"/>
            </a:endParaRPr>
          </a:p>
        </p:txBody>
      </p:sp>
      <p:sp>
        <p:nvSpPr>
          <p:cNvPr id="16" name="Text Box 15"/>
          <p:cNvSpPr txBox="true"/>
          <p:nvPr/>
        </p:nvSpPr>
        <p:spPr>
          <a:xfrm>
            <a:off x="253365" y="2369820"/>
            <a:ext cx="4701540" cy="275590"/>
          </a:xfrm>
          <a:prstGeom prst="rect">
            <a:avLst/>
          </a:prstGeom>
          <a:noFill/>
        </p:spPr>
        <p:txBody>
          <a:bodyPr wrap="square" rtlCol="0" anchor="t">
            <a:spAutoFit/>
          </a:bodyPr>
          <a:p>
            <a:r>
              <a:rPr lang="zh-CN" sz="1200">
                <a:ea typeface="宋体" pitchFamily="2" charset="-122"/>
              </a:rPr>
              <a:t>垂直磁场的影响：跳跃项引入一个相位</a:t>
            </a:r>
            <a:r>
              <a:rPr lang="en-US" altLang="zh-CN" sz="1200">
                <a:ea typeface="宋体" pitchFamily="2" charset="-122"/>
              </a:rPr>
              <a:t>p</a:t>
            </a:r>
            <a:r>
              <a:rPr lang="en-US" altLang="en-US" sz="1200">
                <a:ea typeface="宋体" pitchFamily="2" charset="-122"/>
              </a:rPr>
              <a:t>hi, phi</a:t>
            </a:r>
            <a:r>
              <a:rPr lang="zh-CN" altLang="en-US" sz="1200">
                <a:ea typeface="宋体" pitchFamily="2" charset="-122"/>
              </a:rPr>
              <a:t>等于矢势的积分。</a:t>
            </a:r>
            <a:endParaRPr lang="zh-CN" altLang="en-US" sz="1200">
              <a:ea typeface="宋体" pitchFamily="2" charset="-122"/>
            </a:endParaRPr>
          </a:p>
        </p:txBody>
      </p:sp>
      <p:pic>
        <p:nvPicPr>
          <p:cNvPr id="17" name="Picture 16" descr="1"/>
          <p:cNvPicPr>
            <a:picLocks noChangeAspect="true"/>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true"/>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true"/>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true"/>
          </p:cNvPicPr>
          <p:nvPr/>
        </p:nvPicPr>
        <p:blipFill>
          <a:blip r:embed="rId8"/>
          <a:stretch>
            <a:fillRect/>
          </a:stretch>
        </p:blipFill>
        <p:spPr>
          <a:xfrm>
            <a:off x="1204595" y="3813175"/>
            <a:ext cx="1316990" cy="221615"/>
          </a:xfrm>
          <a:prstGeom prst="rect">
            <a:avLst/>
          </a:prstGeom>
        </p:spPr>
      </p:pic>
      <p:sp>
        <p:nvSpPr>
          <p:cNvPr id="27" name="Text Box 26"/>
          <p:cNvSpPr txBox="true"/>
          <p:nvPr/>
        </p:nvSpPr>
        <p:spPr>
          <a:xfrm>
            <a:off x="253365" y="3483610"/>
            <a:ext cx="734695" cy="275590"/>
          </a:xfrm>
          <a:prstGeom prst="rect">
            <a:avLst/>
          </a:prstGeom>
          <a:noFill/>
        </p:spPr>
        <p:txBody>
          <a:bodyPr wrap="square" rtlCol="0">
            <a:spAutoFit/>
          </a:bodyPr>
          <a:p>
            <a:r>
              <a:rPr lang="zh-CN" altLang="en-US" sz="1200">
                <a:ea typeface="宋体" pitchFamily="2" charset="-122"/>
              </a:rPr>
              <a:t>电流：</a:t>
            </a:r>
            <a:endParaRPr lang="zh-CN" altLang="en-US" sz="1200">
              <a:ea typeface="宋体" pitchFamily="2" charset="-122"/>
            </a:endParaRPr>
          </a:p>
        </p:txBody>
      </p:sp>
      <p:sp>
        <p:nvSpPr>
          <p:cNvPr id="28" name="Text Box 27"/>
          <p:cNvSpPr txBox="true"/>
          <p:nvPr/>
        </p:nvSpPr>
        <p:spPr>
          <a:xfrm>
            <a:off x="253365" y="3759200"/>
            <a:ext cx="1026160" cy="275590"/>
          </a:xfrm>
          <a:prstGeom prst="rect">
            <a:avLst/>
          </a:prstGeom>
          <a:noFill/>
        </p:spPr>
        <p:txBody>
          <a:bodyPr wrap="square" rtlCol="0">
            <a:spAutoFit/>
          </a:bodyPr>
          <a:p>
            <a:r>
              <a:rPr lang="zh-CN" altLang="en-US" sz="1200">
                <a:ea typeface="宋体" pitchFamily="2" charset="-122"/>
              </a:rPr>
              <a:t>线性电导：</a:t>
            </a:r>
            <a:endParaRPr lang="zh-CN" altLang="en-US" sz="1200">
              <a:ea typeface="宋体" pitchFamily="2" charset="-122"/>
            </a:endParaRPr>
          </a:p>
        </p:txBody>
      </p:sp>
      <p:sp>
        <p:nvSpPr>
          <p:cNvPr id="29" name="Text Box 28"/>
          <p:cNvSpPr txBox="true"/>
          <p:nvPr/>
        </p:nvSpPr>
        <p:spPr>
          <a:xfrm>
            <a:off x="253365" y="4084955"/>
            <a:ext cx="2016760" cy="645160"/>
          </a:xfrm>
          <a:prstGeom prst="rect">
            <a:avLst/>
          </a:prstGeom>
          <a:noFill/>
        </p:spPr>
        <p:txBody>
          <a:bodyPr wrap="square" rtlCol="0">
            <a:spAutoFit/>
          </a:bodyPr>
          <a:p>
            <a:r>
              <a:rPr lang="en-US" altLang="zh-CN" sz="1200">
                <a:ea typeface="宋体" pitchFamily="2" charset="-122"/>
              </a:rPr>
              <a:t>p-n</a:t>
            </a:r>
            <a:r>
              <a:rPr lang="zh-CN" altLang="en-US" sz="1200">
                <a:ea typeface="宋体" pitchFamily="2" charset="-122"/>
              </a:rPr>
              <a:t>结：</a:t>
            </a:r>
            <a:r>
              <a:rPr lang="en-US" altLang="zh-CN" sz="1200">
                <a:ea typeface="宋体" pitchFamily="2" charset="-122"/>
              </a:rPr>
              <a:t>E_L &gt; 0, E_R &lt; 0</a:t>
            </a:r>
            <a:endParaRPr lang="en-US" altLang="zh-CN" sz="1200">
              <a:ea typeface="宋体" pitchFamily="2" charset="-122"/>
            </a:endParaRPr>
          </a:p>
          <a:p>
            <a:r>
              <a:rPr lang="en-US" altLang="en-US" sz="1200">
                <a:ea typeface="宋体" pitchFamily="2" charset="-122"/>
                <a:sym typeface="+mn-ea"/>
              </a:rPr>
              <a:t>n</a:t>
            </a:r>
            <a:r>
              <a:rPr lang="en-US" altLang="zh-CN" sz="1200">
                <a:ea typeface="宋体" pitchFamily="2" charset="-122"/>
                <a:sym typeface="+mn-ea"/>
              </a:rPr>
              <a:t>-n</a:t>
            </a:r>
            <a:r>
              <a:rPr lang="zh-CN" altLang="en-US" sz="1200">
                <a:ea typeface="宋体" pitchFamily="2" charset="-122"/>
                <a:sym typeface="+mn-ea"/>
              </a:rPr>
              <a:t>结：</a:t>
            </a:r>
            <a:r>
              <a:rPr lang="en-US" altLang="zh-CN" sz="1200">
                <a:ea typeface="宋体" pitchFamily="2" charset="-122"/>
                <a:sym typeface="+mn-ea"/>
              </a:rPr>
              <a:t>E_L </a:t>
            </a:r>
            <a:r>
              <a:rPr lang="en-US" altLang="en-US" sz="1200">
                <a:ea typeface="宋体" pitchFamily="2" charset="-122"/>
                <a:sym typeface="+mn-ea"/>
              </a:rPr>
              <a:t>&lt;</a:t>
            </a:r>
            <a:r>
              <a:rPr lang="en-US" altLang="zh-CN" sz="1200">
                <a:ea typeface="宋体" pitchFamily="2" charset="-122"/>
                <a:sym typeface="+mn-ea"/>
              </a:rPr>
              <a:t> 0, E_R &lt; 0</a:t>
            </a:r>
            <a:endParaRPr lang="en-US" altLang="zh-CN" sz="1200">
              <a:ea typeface="宋体" pitchFamily="2" charset="-122"/>
            </a:endParaRPr>
          </a:p>
          <a:p>
            <a:r>
              <a:rPr lang="en-US" altLang="zh-CN" sz="1200">
                <a:ea typeface="宋体" pitchFamily="2" charset="-122"/>
                <a:sym typeface="+mn-ea"/>
              </a:rPr>
              <a:t>p-</a:t>
            </a:r>
            <a:r>
              <a:rPr lang="en-US" altLang="en-US" sz="1200">
                <a:ea typeface="宋体" pitchFamily="2" charset="-122"/>
                <a:sym typeface="+mn-ea"/>
              </a:rPr>
              <a:t>p</a:t>
            </a:r>
            <a:r>
              <a:rPr lang="zh-CN" altLang="en-US" sz="1200">
                <a:ea typeface="宋体" pitchFamily="2" charset="-122"/>
                <a:sym typeface="+mn-ea"/>
              </a:rPr>
              <a:t>结：</a:t>
            </a:r>
            <a:r>
              <a:rPr lang="en-US" altLang="zh-CN" sz="1200">
                <a:ea typeface="宋体" pitchFamily="2" charset="-122"/>
                <a:sym typeface="+mn-ea"/>
              </a:rPr>
              <a:t>E_L &gt; 0, E_R </a:t>
            </a:r>
            <a:r>
              <a:rPr lang="en-US" altLang="en-US" sz="1200">
                <a:ea typeface="宋体" pitchFamily="2" charset="-122"/>
                <a:sym typeface="+mn-ea"/>
              </a:rPr>
              <a:t>&gt;</a:t>
            </a:r>
            <a:r>
              <a:rPr lang="en-US" altLang="zh-CN" sz="1200">
                <a:ea typeface="宋体" pitchFamily="2" charset="-122"/>
                <a:sym typeface="+mn-ea"/>
              </a:rPr>
              <a:t> 0</a:t>
            </a:r>
            <a:endParaRPr lang="en-US" altLang="zh-CN" sz="1200">
              <a:ea typeface="宋体" pitchFamily="2" charset="-122"/>
            </a:endParaRPr>
          </a:p>
        </p:txBody>
      </p:sp>
      <p:sp>
        <p:nvSpPr>
          <p:cNvPr id="31" name="Text Box 30"/>
          <p:cNvSpPr txBox="true"/>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true"/>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true"/>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true"/>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宋体" pitchFamily="2" charset="-122"/>
              </a:rPr>
              <a:t>纯净系统</a:t>
            </a:r>
            <a:endParaRPr lang="zh-CN" altLang="en-US" sz="1600">
              <a:solidFill>
                <a:srgbClr val="FF0000"/>
              </a:solidFill>
              <a:ea typeface="宋体" pitchFamily="2" charset="-122"/>
            </a:endParaRPr>
          </a:p>
        </p:txBody>
      </p:sp>
      <p:sp>
        <p:nvSpPr>
          <p:cNvPr id="35" name="Text Box 34"/>
          <p:cNvSpPr txBox="true"/>
          <p:nvPr/>
        </p:nvSpPr>
        <p:spPr>
          <a:xfrm>
            <a:off x="253365" y="4899025"/>
            <a:ext cx="3176905" cy="275590"/>
          </a:xfrm>
          <a:prstGeom prst="rect">
            <a:avLst/>
          </a:prstGeom>
          <a:noFill/>
        </p:spPr>
        <p:txBody>
          <a:bodyPr wrap="square" rtlCol="0">
            <a:spAutoFit/>
          </a:bodyPr>
          <a:p>
            <a:r>
              <a:rPr lang="en-US" altLang="zh-CN" sz="1200">
                <a:ea typeface="宋体" pitchFamily="2" charset="-122"/>
              </a:rPr>
              <a:t>t=2.75eV ~ 10000K, </a:t>
            </a:r>
            <a:r>
              <a:rPr lang="zh-CN" altLang="en-US" sz="1200">
                <a:ea typeface="宋体" pitchFamily="2" charset="-122"/>
              </a:rPr>
              <a:t>所以</a:t>
            </a:r>
            <a:r>
              <a:rPr lang="zh-CN" altLang="en-US" sz="1200" b="1">
                <a:solidFill>
                  <a:srgbClr val="FF0000"/>
                </a:solidFill>
                <a:ea typeface="宋体" pitchFamily="2" charset="-122"/>
              </a:rPr>
              <a:t>温度可以取为</a:t>
            </a:r>
            <a:r>
              <a:rPr lang="en-US" altLang="zh-CN" sz="1200" b="1">
                <a:solidFill>
                  <a:srgbClr val="FF0000"/>
                </a:solidFill>
                <a:ea typeface="宋体" pitchFamily="2" charset="-122"/>
              </a:rPr>
              <a:t>0</a:t>
            </a:r>
            <a:endParaRPr lang="en-US" altLang="zh-CN" sz="1200" b="1">
              <a:solidFill>
                <a:srgbClr val="FF0000"/>
              </a:solidFill>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sym typeface="+mn-ea"/>
              </a:rPr>
              <a:t>升高温度可以消除外加驱动下</a:t>
            </a:r>
            <a:r>
              <a:rPr lang="en-US" altLang="zh-CN" sz="1200">
                <a:solidFill>
                  <a:schemeClr val="tx1"/>
                </a:solidFill>
                <a:ea typeface="宋体" pitchFamily="2" charset="-122"/>
                <a:sym typeface="+mn-ea"/>
              </a:rPr>
              <a:t>sk</a:t>
            </a:r>
            <a:r>
              <a:rPr lang="zh-CN" altLang="en-US" sz="1200">
                <a:solidFill>
                  <a:schemeClr val="tx1"/>
                </a:solidFill>
                <a:ea typeface="宋体" pitchFamily="2" charset="-122"/>
                <a:sym typeface="+mn-ea"/>
              </a:rPr>
              <a:t>的迁移势垒</a:t>
            </a:r>
            <a:endParaRPr lang="zh-CN" altLang="en-US" sz="1200">
              <a:solidFill>
                <a:schemeClr val="tx1"/>
              </a:solidFill>
              <a:ea typeface="宋体" pitchFamily="2" charset="-122"/>
              <a:sym typeface="+mn-ea"/>
            </a:endParaRPr>
          </a:p>
          <a:p>
            <a:pPr marL="171450" indent="-171450">
              <a:buFont typeface="Arial" panose="02080604020202020204" pitchFamily="34" charset="0"/>
              <a:buChar char="•"/>
            </a:pPr>
            <a:r>
              <a:rPr lang="zh-CN" altLang="en-US" sz="1200">
                <a:solidFill>
                  <a:schemeClr val="tx1"/>
                </a:solidFill>
                <a:ea typeface="宋体" pitchFamily="2" charset="-122"/>
                <a:sym typeface="+mn-ea"/>
              </a:rPr>
              <a:t>自由扩散与外力下的定向扩散的物理图像与金属中溶质扩散相同</a:t>
            </a:r>
            <a:endParaRPr lang="zh-CN" altLang="en-US" sz="1200">
              <a:solidFill>
                <a:schemeClr val="tx1"/>
              </a:solidFill>
              <a:ea typeface="宋体" pitchFamily="2" charset="-122"/>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pitchFamily="2" charset="-122"/>
              </a:rPr>
              <a:t>施加磁场梯度</a:t>
            </a:r>
            <a:endParaRPr lang="zh-CN" sz="1400">
              <a:ea typeface="宋体" pitchFamily="2" charset="-122"/>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pitchFamily="2" charset="-122"/>
              </a:rPr>
              <a:t>人为设定一个</a:t>
            </a:r>
            <a:r>
              <a:rPr lang="en-US" altLang="zh-CN" sz="1400" b="1">
                <a:solidFill>
                  <a:srgbClr val="FF0000"/>
                </a:solidFill>
                <a:ea typeface="宋体" pitchFamily="2" charset="-122"/>
              </a:rPr>
              <a:t>LLDF</a:t>
            </a:r>
            <a:r>
              <a:rPr lang="zh-CN" altLang="en-US" sz="1400" b="1">
                <a:solidFill>
                  <a:srgbClr val="FF0000"/>
                </a:solidFill>
                <a:ea typeface="宋体" pitchFamily="2" charset="-122"/>
              </a:rPr>
              <a:t>，移动此</a:t>
            </a:r>
            <a:r>
              <a:rPr lang="en-US" altLang="zh-CN" sz="1400" b="1">
                <a:solidFill>
                  <a:srgbClr val="FF0000"/>
                </a:solidFill>
                <a:ea typeface="宋体" pitchFamily="2" charset="-122"/>
              </a:rPr>
              <a:t>LLDF</a:t>
            </a:r>
            <a:r>
              <a:rPr lang="zh-CN" altLang="en-US" sz="1400" b="1">
                <a:solidFill>
                  <a:srgbClr val="FF0000"/>
                </a:solidFill>
                <a:ea typeface="宋体" pitchFamily="2" charset="-122"/>
              </a:rPr>
              <a:t>来通过</a:t>
            </a:r>
            <a:r>
              <a:rPr lang="en-US" altLang="zh-CN" sz="1400" b="1">
                <a:solidFill>
                  <a:srgbClr val="FF0000"/>
                </a:solidFill>
                <a:ea typeface="宋体" pitchFamily="2" charset="-122"/>
              </a:rPr>
              <a:t>SLC</a:t>
            </a:r>
            <a:r>
              <a:rPr lang="zh-CN" altLang="en-US" sz="1400" b="1">
                <a:solidFill>
                  <a:srgbClr val="FF0000"/>
                </a:solidFill>
                <a:ea typeface="宋体" pitchFamily="2" charset="-122"/>
              </a:rPr>
              <a:t>牵引</a:t>
            </a:r>
            <a:r>
              <a:rPr lang="en-US" altLang="zh-CN" sz="1400" b="1">
                <a:solidFill>
                  <a:srgbClr val="FF0000"/>
                </a:solidFill>
                <a:ea typeface="宋体" pitchFamily="2" charset="-122"/>
              </a:rPr>
              <a:t>sk</a:t>
            </a:r>
            <a:r>
              <a:rPr lang="zh-CN" altLang="en-US" sz="1400" b="1">
                <a:solidFill>
                  <a:srgbClr val="FF0000"/>
                </a:solidFill>
                <a:ea typeface="宋体" pitchFamily="2" charset="-122"/>
              </a:rPr>
              <a:t>运动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发现</a:t>
            </a:r>
            <a:r>
              <a:rPr lang="en-US" altLang="zh-CN" sz="1400">
                <a:ea typeface="宋体" pitchFamily="2" charset="-122"/>
              </a:rPr>
              <a:t>sk</a:t>
            </a:r>
            <a:r>
              <a:rPr lang="zh-CN" altLang="en-US" sz="1400">
                <a:ea typeface="宋体" pitchFamily="2" charset="-122"/>
              </a:rPr>
              <a:t>运动时有回旋，当</a:t>
            </a:r>
            <a:r>
              <a:rPr lang="en-US" altLang="zh-CN" sz="1400">
                <a:ea typeface="宋体" pitchFamily="2" charset="-122"/>
              </a:rPr>
              <a:t>LLDF</a:t>
            </a:r>
            <a:r>
              <a:rPr lang="zh-CN" altLang="en-US" sz="1400">
                <a:ea typeface="宋体" pitchFamily="2" charset="-122"/>
              </a:rPr>
              <a:t>停止时，</a:t>
            </a:r>
            <a:r>
              <a:rPr lang="en-US" altLang="zh-CN" sz="1400">
                <a:ea typeface="宋体" pitchFamily="2" charset="-122"/>
              </a:rPr>
              <a:t>sk</a:t>
            </a:r>
            <a:r>
              <a:rPr lang="zh-CN" altLang="en-US" sz="1400">
                <a:ea typeface="宋体" pitchFamily="2" charset="-122"/>
              </a:rPr>
              <a:t>会绕</a:t>
            </a:r>
            <a:r>
              <a:rPr lang="en-US" altLang="zh-CN" sz="1400">
                <a:ea typeface="宋体" pitchFamily="2" charset="-122"/>
              </a:rPr>
              <a:t>LLDF</a:t>
            </a:r>
            <a:r>
              <a:rPr lang="zh-CN" altLang="en-US" sz="1400">
                <a:ea typeface="宋体" pitchFamily="2" charset="-122"/>
              </a:rPr>
              <a:t>旋转直到能量耗尽，停到</a:t>
            </a:r>
            <a:r>
              <a:rPr lang="en-US" altLang="zh-CN" sz="1400">
                <a:ea typeface="宋体" pitchFamily="2" charset="-122"/>
              </a:rPr>
              <a:t>LLDF</a:t>
            </a:r>
            <a:r>
              <a:rPr lang="zh-CN" altLang="en-US" sz="1400">
                <a:ea typeface="宋体" pitchFamily="2" charset="-122"/>
              </a:rPr>
              <a:t>附近</a:t>
            </a:r>
            <a:endParaRPr lang="zh-CN" altLang="en-US" sz="1400">
              <a:ea typeface="宋体" pitchFamily="2" charset="-122"/>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pitchFamily="2" charset="-122"/>
                <a:sym typeface="+mn-ea"/>
              </a:rPr>
              <a:t>驱动</a:t>
            </a:r>
            <a:r>
              <a:rPr lang="en-US" altLang="zh-CN" sz="1400">
                <a:ea typeface="宋体" pitchFamily="2" charset="-122"/>
                <a:sym typeface="+mn-ea"/>
              </a:rPr>
              <a:t>sk</a:t>
            </a:r>
            <a:r>
              <a:rPr lang="zh-CN" altLang="en-US" sz="1400">
                <a:ea typeface="宋体" pitchFamily="2" charset="-122"/>
                <a:sym typeface="+mn-ea"/>
              </a:rPr>
              <a:t>的方法：</a:t>
            </a:r>
            <a:r>
              <a:rPr lang="zh-CN" altLang="en-US" sz="1400" b="1">
                <a:solidFill>
                  <a:srgbClr val="FF0000"/>
                </a:solidFill>
                <a:ea typeface="宋体" pitchFamily="2" charset="-122"/>
                <a:sym typeface="+mn-ea"/>
              </a:rPr>
              <a:t>？</a:t>
            </a:r>
            <a:endParaRPr lang="zh-CN" altLang="en-US" sz="1400" b="1">
              <a:solidFill>
                <a:srgbClr val="FF0000"/>
              </a:solidFill>
              <a:ea typeface="宋体" pitchFamily="2" charset="-122"/>
              <a:sym typeface="+mn-ea"/>
            </a:endParaRPr>
          </a:p>
          <a:p>
            <a:pPr lvl="0" indent="0">
              <a:buFont typeface="Arial" panose="02080604020202020204" pitchFamily="34" charset="0"/>
              <a:buNone/>
            </a:pPr>
            <a:r>
              <a:rPr lang="en-US" sz="1200"/>
              <a:t>1. </a:t>
            </a:r>
            <a:r>
              <a:rPr lang="zh-CN" altLang="en-US" sz="1200">
                <a:ea typeface="宋体" pitchFamily="2" charset="-122"/>
              </a:rPr>
              <a:t>电流</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2. </a:t>
            </a:r>
            <a:r>
              <a:rPr lang="zh-CN" altLang="en-US" sz="1200">
                <a:ea typeface="宋体" pitchFamily="2" charset="-122"/>
              </a:rPr>
              <a:t>磁场梯度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3. </a:t>
            </a:r>
            <a:r>
              <a:rPr lang="zh-CN" altLang="en-US" sz="1200">
                <a:ea typeface="宋体" pitchFamily="2" charset="-122"/>
              </a:rPr>
              <a:t>温度梯度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4. </a:t>
            </a:r>
            <a:r>
              <a:rPr lang="en-US" altLang="en-US" sz="1200">
                <a:ea typeface="宋体" pitchFamily="2" charset="-122"/>
              </a:rPr>
              <a:t>LLDF</a:t>
            </a:r>
            <a:endParaRPr lang="en-US" altLang="en-US" sz="1200">
              <a:ea typeface="宋体" pitchFamily="2" charset="-122"/>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pitchFamily="2" charset="-122"/>
              </a:rPr>
              <a:t>模拟细节：三角晶格，</a:t>
            </a:r>
            <a:r>
              <a:rPr lang="en-US" altLang="zh-CN" sz="1400">
                <a:solidFill>
                  <a:schemeClr val="tx1"/>
                </a:solidFill>
                <a:ea typeface="宋体" pitchFamily="2" charset="-122"/>
              </a:rPr>
              <a:t>100</a:t>
            </a:r>
            <a:r>
              <a:rPr lang="en-US" altLang="en-US" sz="1400">
                <a:solidFill>
                  <a:schemeClr val="tx1"/>
                </a:solidFill>
                <a:ea typeface="宋体" pitchFamily="2" charset="-122"/>
              </a:rPr>
              <a:t>x60</a:t>
            </a:r>
            <a:r>
              <a:rPr lang="zh-CN" altLang="en-US" sz="1400">
                <a:solidFill>
                  <a:schemeClr val="tx1"/>
                </a:solidFill>
                <a:ea typeface="宋体" pitchFamily="2" charset="-122"/>
              </a:rPr>
              <a:t>个元胞，周期边界条件</a:t>
            </a:r>
            <a:endParaRPr lang="zh-CN" altLang="en-US" sz="1400">
              <a:solidFill>
                <a:schemeClr val="tx1"/>
              </a:solidFill>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en-US" altLang="zh-CN" sz="2000" dirty="0">
                <a:latin typeface="+mj-lt"/>
                <a:ea typeface="宋体" pitchFamily="2" charset="-122"/>
              </a:rPr>
              <a:t>magnon</a:t>
            </a:r>
            <a:r>
              <a:rPr lang="zh-CN" altLang="en-US" sz="2000" dirty="0">
                <a:latin typeface="+mj-lt"/>
                <a:ea typeface="宋体" pitchFamily="2" charset="-122"/>
              </a:rPr>
              <a:t>转换与</a:t>
            </a:r>
            <a:r>
              <a:rPr lang="en-US" altLang="zh-CN" sz="2000" dirty="0">
                <a:latin typeface="+mj-lt"/>
                <a:ea typeface="宋体" pitchFamily="2" charset="-122"/>
              </a:rPr>
              <a:t>magnonic SP</a:t>
            </a:r>
            <a:endParaRPr lang="en-US"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本文研究</a:t>
            </a:r>
            <a:r>
              <a:rPr lang="zh-CN" altLang="en-US" sz="1400">
                <a:solidFill>
                  <a:srgbClr val="FF0000"/>
                </a:solidFill>
                <a:ea typeface="宋体" pitchFamily="2" charset="-122"/>
              </a:rPr>
              <a:t>有限温度下</a:t>
            </a:r>
            <a:r>
              <a:rPr lang="en-US" altLang="zh-CN" sz="1400">
                <a:solidFill>
                  <a:schemeClr val="tx1"/>
                </a:solidFill>
                <a:ea typeface="宋体" pitchFamily="2" charset="-122"/>
              </a:rPr>
              <a:t>AF/HM</a:t>
            </a:r>
            <a:r>
              <a:rPr lang="zh-CN" altLang="en-US" sz="1400">
                <a:solidFill>
                  <a:schemeClr val="tx1"/>
                </a:solidFill>
                <a:ea typeface="宋体" pitchFamily="2" charset="-122"/>
              </a:rPr>
              <a:t>界面处电子与</a:t>
            </a:r>
            <a:r>
              <a:rPr lang="en-US" altLang="zh-CN" sz="1400">
                <a:solidFill>
                  <a:schemeClr val="tx1"/>
                </a:solidFill>
                <a:ea typeface="宋体" pitchFamily="2" charset="-122"/>
              </a:rPr>
              <a:t>m</a:t>
            </a:r>
            <a:r>
              <a:rPr lang="en-US" altLang="en-US" sz="1400">
                <a:solidFill>
                  <a:schemeClr val="tx1"/>
                </a:solidFill>
                <a:ea typeface="宋体" pitchFamily="2" charset="-122"/>
              </a:rPr>
              <a:t>agnon</a:t>
            </a:r>
            <a:r>
              <a:rPr lang="zh-CN" altLang="en-US" sz="1400">
                <a:solidFill>
                  <a:schemeClr val="tx1"/>
                </a:solidFill>
                <a:ea typeface="宋体" pitchFamily="2" charset="-122"/>
              </a:rPr>
              <a:t>的自旋交换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物理机制：与左右手性的热</a:t>
            </a:r>
            <a:r>
              <a:rPr lang="en-US" altLang="zh-CN" sz="1400">
                <a:solidFill>
                  <a:schemeClr val="tx1"/>
                </a:solidFill>
                <a:ea typeface="宋体" pitchFamily="2" charset="-122"/>
              </a:rPr>
              <a:t>magnon</a:t>
            </a:r>
            <a:r>
              <a:rPr lang="zh-CN" altLang="en-US" sz="1400">
                <a:solidFill>
                  <a:schemeClr val="tx1"/>
                </a:solidFill>
                <a:ea typeface="宋体" pitchFamily="2" charset="-122"/>
              </a:rPr>
              <a:t>的产生湮灭相联系的自旋力矩</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产生与湮灭强烈地依赖电子极化方向与</a:t>
            </a:r>
            <a:r>
              <a:rPr lang="en-US" altLang="zh-CN" sz="1400">
                <a:solidFill>
                  <a:schemeClr val="tx1"/>
                </a:solidFill>
                <a:ea typeface="宋体" pitchFamily="2" charset="-122"/>
              </a:rPr>
              <a:t>magnon</a:t>
            </a:r>
            <a:r>
              <a:rPr lang="zh-CN" altLang="en-US" sz="1400">
                <a:solidFill>
                  <a:schemeClr val="tx1"/>
                </a:solidFill>
                <a:ea typeface="宋体" pitchFamily="2" charset="-122"/>
              </a:rPr>
              <a:t>自旋方向的相对朝向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自旋流：通过施加温度梯度，微波场，电子的自旋转移力矩</a:t>
            </a:r>
            <a:r>
              <a:rPr lang="en-US" altLang="zh-CN" sz="1400">
                <a:solidFill>
                  <a:schemeClr val="tx1"/>
                </a:solidFill>
                <a:ea typeface="宋体" pitchFamily="2" charset="-122"/>
              </a:rPr>
              <a:t>STT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反铁磁中也发现了各种效应：</a:t>
            </a:r>
            <a:r>
              <a:rPr lang="en-US" altLang="zh-CN" sz="1400">
                <a:solidFill>
                  <a:schemeClr val="tx1"/>
                </a:solidFill>
                <a:ea typeface="宋体" pitchFamily="2" charset="-122"/>
              </a:rPr>
              <a:t>[20-30]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反铁磁中有两套角动量方向相反的简并</a:t>
            </a:r>
            <a:r>
              <a:rPr lang="en-US" altLang="zh-CN" sz="1400">
                <a:solidFill>
                  <a:srgbClr val="FF0000"/>
                </a:solidFill>
                <a:ea typeface="宋体" pitchFamily="2" charset="-122"/>
              </a:rPr>
              <a:t>magnon</a:t>
            </a:r>
            <a:r>
              <a:rPr lang="zh-CN" altLang="en-US" sz="1400">
                <a:solidFill>
                  <a:srgbClr val="FF0000"/>
                </a:solidFill>
                <a:ea typeface="宋体" pitchFamily="2" charset="-122"/>
              </a:rPr>
              <a:t>模式，要产生</a:t>
            </a:r>
            <a:r>
              <a:rPr lang="en-US" altLang="zh-CN" sz="1400">
                <a:solidFill>
                  <a:srgbClr val="FF0000"/>
                </a:solidFill>
                <a:ea typeface="宋体" pitchFamily="2" charset="-122"/>
              </a:rPr>
              <a:t>magnonic</a:t>
            </a:r>
            <a:r>
              <a:rPr lang="zh-CN" altLang="en-US" sz="1400">
                <a:solidFill>
                  <a:srgbClr val="FF0000"/>
                </a:solidFill>
                <a:ea typeface="宋体" pitchFamily="2" charset="-122"/>
              </a:rPr>
              <a:t>自旋流意味着两个模式的对称性破缺</a:t>
            </a:r>
            <a:r>
              <a:rPr lang="en-US" altLang="zh-CN" sz="1400">
                <a:solidFill>
                  <a:schemeClr val="tx1"/>
                </a:solidFill>
                <a:ea typeface="宋体" pitchFamily="2" charset="-122"/>
              </a:rPr>
              <a:t>[22,27,38]</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层的层间交换作用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近期实验发现</a:t>
            </a:r>
            <a:r>
              <a:rPr lang="en-US" altLang="zh-CN" sz="1400">
                <a:solidFill>
                  <a:schemeClr val="tx1"/>
                </a:solidFill>
                <a:ea typeface="宋体" pitchFamily="2" charset="-122"/>
              </a:rPr>
              <a:t>NM</a:t>
            </a:r>
            <a:r>
              <a:rPr lang="en-US" altLang="en-US" sz="1400">
                <a:solidFill>
                  <a:schemeClr val="tx1"/>
                </a:solidFill>
                <a:ea typeface="宋体" pitchFamily="2" charset="-122"/>
              </a:rPr>
              <a:t>/AFM</a:t>
            </a:r>
            <a:r>
              <a:rPr lang="zh-CN" altLang="en-US" sz="1400">
                <a:solidFill>
                  <a:schemeClr val="tx1"/>
                </a:solidFill>
                <a:ea typeface="宋体" pitchFamily="2" charset="-122"/>
              </a:rPr>
              <a:t>界面的</a:t>
            </a:r>
            <a:r>
              <a:rPr lang="zh-CN" altLang="en-US" sz="1400">
                <a:solidFill>
                  <a:srgbClr val="FF0000"/>
                </a:solidFill>
                <a:ea typeface="宋体" pitchFamily="2" charset="-122"/>
              </a:rPr>
              <a:t>自旋积累会打破</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简并模式</a:t>
            </a:r>
            <a:r>
              <a:rPr lang="en-US" altLang="zh-CN" sz="1400">
                <a:solidFill>
                  <a:schemeClr val="tx1"/>
                </a:solidFill>
                <a:ea typeface="宋体" pitchFamily="2" charset="-122"/>
              </a:rPr>
              <a:t>[36,41]</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物理图像</a:t>
            </a:r>
            <a:r>
              <a:rPr lang="zh-CN" altLang="en-US"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en-US" altLang="zh-CN" sz="1400">
                <a:solidFill>
                  <a:schemeClr val="tx1"/>
                </a:solidFill>
                <a:ea typeface="宋体" pitchFamily="2" charset="-122"/>
              </a:rPr>
              <a:t>AFM</a:t>
            </a:r>
            <a:r>
              <a:rPr lang="zh-CN" altLang="en-US" sz="1400">
                <a:solidFill>
                  <a:schemeClr val="tx1"/>
                </a:solidFill>
                <a:ea typeface="宋体" pitchFamily="2" charset="-122"/>
              </a:rPr>
              <a:t>中的</a:t>
            </a:r>
            <a:r>
              <a:rPr lang="en-US" altLang="zh-CN" sz="1400">
                <a:solidFill>
                  <a:schemeClr val="tx1"/>
                </a:solidFill>
                <a:ea typeface="宋体" pitchFamily="2" charset="-122"/>
              </a:rPr>
              <a:t>magnon</a:t>
            </a:r>
            <a:r>
              <a:rPr lang="zh-CN" altLang="en-US" sz="1400">
                <a:solidFill>
                  <a:schemeClr val="tx1"/>
                </a:solidFill>
                <a:ea typeface="宋体" pitchFamily="2" charset="-122"/>
              </a:rPr>
              <a:t>简并，在其中产生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a:t>
            </a:r>
            <a:r>
              <a:rPr lang="en-US" altLang="zh-CN" sz="1400">
                <a:solidFill>
                  <a:schemeClr val="tx1"/>
                </a:solidFill>
                <a:ea typeface="宋体" pitchFamily="2" charset="-122"/>
              </a:rPr>
              <a:t>(SHE-based STT[30,42])</a:t>
            </a:r>
            <a:r>
              <a:rPr lang="zh-CN" altLang="en-US"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rgbClr val="FF0000"/>
                </a:solidFill>
                <a:ea typeface="宋体" pitchFamily="2" charset="-122"/>
              </a:rPr>
              <a:t>AFM</a:t>
            </a:r>
            <a:r>
              <a:rPr lang="zh-CN" altLang="en-US" sz="1400">
                <a:solidFill>
                  <a:srgbClr val="FF0000"/>
                </a:solidFill>
                <a:ea typeface="宋体" pitchFamily="2" charset="-122"/>
              </a:rPr>
              <a:t>中的磁化动力学描述</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en-US" altLang="zh-CN" sz="1400">
                <a:solidFill>
                  <a:schemeClr val="tx1"/>
                </a:solidFill>
                <a:ea typeface="宋体" pitchFamily="2" charset="-122"/>
              </a:rPr>
              <a:t>Neel</a:t>
            </a:r>
            <a:r>
              <a:rPr lang="zh-CN" altLang="en-US"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en-US" altLang="en-US" sz="1400">
                <a:solidFill>
                  <a:schemeClr val="tx1"/>
                </a:solidFill>
                <a:ea typeface="宋体" pitchFamily="2" charset="-122"/>
              </a:rPr>
              <a:t>m,n</a:t>
            </a:r>
            <a:r>
              <a:rPr lang="zh-CN" altLang="en-US"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3719195" y="4203700"/>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pitchFamily="2" charset="-122"/>
            </a:endParaRPr>
          </a:p>
        </p:txBody>
      </p:sp>
      <p:sp>
        <p:nvSpPr>
          <p:cNvPr id="26" name="Text Box 25"/>
          <p:cNvSpPr txBox="true"/>
          <p:nvPr/>
        </p:nvSpPr>
        <p:spPr>
          <a:xfrm>
            <a:off x="73025" y="4638040"/>
            <a:ext cx="980440" cy="460375"/>
          </a:xfrm>
          <a:prstGeom prst="rect">
            <a:avLst/>
          </a:prstGeom>
          <a:noFill/>
        </p:spPr>
        <p:txBody>
          <a:bodyPr wrap="square" rtlCol="0">
            <a:spAutoFit/>
          </a:bodyPr>
          <a:p>
            <a:r>
              <a:rPr lang="en-US" altLang="zh-CN" sz="1200" b="1">
                <a:solidFill>
                  <a:srgbClr val="FF0000"/>
                </a:solidFill>
                <a:ea typeface="宋体" pitchFamily="2" charset="-122"/>
              </a:rPr>
              <a:t>1</a:t>
            </a:r>
            <a:r>
              <a:rPr lang="en-US" altLang="zh-CN" sz="1200">
                <a:solidFill>
                  <a:schemeClr val="tx1"/>
                </a:solidFill>
                <a:ea typeface="宋体" pitchFamily="2" charset="-122"/>
              </a:rPr>
              <a:t>.</a:t>
            </a:r>
            <a:r>
              <a:rPr lang="zh-CN" altLang="en-US" sz="1200">
                <a:solidFill>
                  <a:schemeClr val="tx1"/>
                </a:solidFill>
                <a:ea typeface="宋体" pitchFamily="2" charset="-122"/>
              </a:rPr>
              <a:t>有限温度导致的热场</a:t>
            </a:r>
            <a:endParaRPr lang="zh-CN" altLang="en-US" sz="120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4246880" y="338772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053465" y="4638040"/>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053465" y="508635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4678045" y="4187190"/>
            <a:ext cx="2338705" cy="476885"/>
          </a:xfrm>
          <a:prstGeom prst="rect">
            <a:avLst/>
          </a:prstGeom>
        </p:spPr>
      </p:pic>
      <p:sp>
        <p:nvSpPr>
          <p:cNvPr id="13" name="Text Box 12"/>
          <p:cNvSpPr txBox="true"/>
          <p:nvPr/>
        </p:nvSpPr>
        <p:spPr>
          <a:xfrm>
            <a:off x="15240" y="5170805"/>
            <a:ext cx="1061085" cy="275590"/>
          </a:xfrm>
          <a:prstGeom prst="rect">
            <a:avLst/>
          </a:prstGeom>
          <a:noFill/>
        </p:spPr>
        <p:txBody>
          <a:bodyPr wrap="square" rtlCol="0">
            <a:spAutoFit/>
          </a:bodyPr>
          <a:p>
            <a:r>
              <a:rPr lang="en-US" altLang="en-US" sz="1200" b="1">
                <a:solidFill>
                  <a:srgbClr val="FF0000"/>
                </a:solidFill>
                <a:ea typeface="宋体" pitchFamily="2" charset="-122"/>
              </a:rPr>
              <a:t>2</a:t>
            </a:r>
            <a:r>
              <a:rPr lang="en-US" altLang="en-US" sz="1200">
                <a:solidFill>
                  <a:schemeClr val="tx1"/>
                </a:solidFill>
                <a:ea typeface="宋体" pitchFamily="2" charset="-122"/>
              </a:rPr>
              <a:t>.</a:t>
            </a:r>
            <a:r>
              <a:rPr lang="en-US" altLang="zh-CN" sz="1200">
                <a:solidFill>
                  <a:schemeClr val="tx1"/>
                </a:solidFill>
                <a:ea typeface="宋体" pitchFamily="2" charset="-122"/>
              </a:rPr>
              <a:t>Gilbert</a:t>
            </a:r>
            <a:r>
              <a:rPr lang="zh-CN" altLang="en-US" sz="1200">
                <a:solidFill>
                  <a:schemeClr val="tx1"/>
                </a:solidFill>
                <a:ea typeface="宋体" pitchFamily="2" charset="-122"/>
              </a:rPr>
              <a:t>阻尼</a:t>
            </a:r>
            <a:endParaRPr lang="zh-CN" altLang="en-US" sz="1200">
              <a:solidFill>
                <a:schemeClr val="tx1"/>
              </a:solidFill>
              <a:ea typeface="宋体" pitchFamily="2" charset="-122"/>
            </a:endParaRPr>
          </a:p>
        </p:txBody>
      </p:sp>
      <p:sp>
        <p:nvSpPr>
          <p:cNvPr id="5" name="Text Box 4"/>
          <p:cNvSpPr txBox="true"/>
          <p:nvPr/>
        </p:nvSpPr>
        <p:spPr>
          <a:xfrm>
            <a:off x="2902585" y="4645660"/>
            <a:ext cx="4565015" cy="101473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rPr>
              <a:t>取决于电子极化方向，</a:t>
            </a:r>
            <a:r>
              <a:rPr lang="en-US" sz="1200">
                <a:solidFill>
                  <a:schemeClr val="tx1"/>
                </a:solidFill>
                <a:ea typeface="宋体" pitchFamily="2" charset="-122"/>
              </a:rPr>
              <a:t>STT</a:t>
            </a:r>
            <a:r>
              <a:rPr lang="zh-CN" altLang="en-US" sz="1200">
                <a:solidFill>
                  <a:schemeClr val="tx1"/>
                </a:solidFill>
                <a:ea typeface="宋体" pitchFamily="2" charset="-122"/>
              </a:rPr>
              <a:t>会增强一个</a:t>
            </a:r>
            <a:r>
              <a:rPr lang="en-US" altLang="zh-CN" sz="1200">
                <a:solidFill>
                  <a:schemeClr val="tx1"/>
                </a:solidFill>
                <a:ea typeface="宋体" pitchFamily="2" charset="-122"/>
              </a:rPr>
              <a:t>magnon</a:t>
            </a:r>
            <a:r>
              <a:rPr lang="zh-CN" altLang="en-US" sz="1200">
                <a:solidFill>
                  <a:schemeClr val="tx1"/>
                </a:solidFill>
                <a:ea typeface="宋体" pitchFamily="2" charset="-122"/>
              </a:rPr>
              <a:t>模而抑制另一个</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有限温度下，由</a:t>
            </a:r>
            <a:r>
              <a:rPr lang="en-US" altLang="zh-CN" sz="1200">
                <a:solidFill>
                  <a:schemeClr val="tx1"/>
                </a:solidFill>
                <a:ea typeface="宋体" pitchFamily="2" charset="-122"/>
              </a:rPr>
              <a:t>STT</a:t>
            </a:r>
            <a:r>
              <a:rPr lang="zh-CN" altLang="en-US" sz="1200">
                <a:solidFill>
                  <a:schemeClr val="tx1"/>
                </a:solidFill>
                <a:ea typeface="宋体" pitchFamily="2" charset="-122"/>
              </a:rPr>
              <a:t>导致的</a:t>
            </a:r>
            <a:r>
              <a:rPr lang="en-US" altLang="zh-CN" sz="1200">
                <a:solidFill>
                  <a:schemeClr val="tx1"/>
                </a:solidFill>
                <a:ea typeface="宋体" pitchFamily="2" charset="-122"/>
              </a:rPr>
              <a:t>AFM</a:t>
            </a:r>
            <a:r>
              <a:rPr lang="zh-CN" altLang="en-US" sz="1200">
                <a:solidFill>
                  <a:schemeClr val="tx1"/>
                </a:solidFill>
                <a:ea typeface="宋体" pitchFamily="2" charset="-122"/>
              </a:rPr>
              <a:t>中两支</a:t>
            </a:r>
            <a:r>
              <a:rPr lang="en-US" altLang="zh-CN" sz="1200">
                <a:solidFill>
                  <a:schemeClr val="tx1"/>
                </a:solidFill>
                <a:ea typeface="宋体" pitchFamily="2" charset="-122"/>
              </a:rPr>
              <a:t>magnon</a:t>
            </a:r>
            <a:r>
              <a:rPr lang="zh-CN" altLang="en-US" sz="1200">
                <a:solidFill>
                  <a:schemeClr val="tx1"/>
                </a:solidFill>
                <a:ea typeface="宋体" pitchFamily="2" charset="-122"/>
              </a:rPr>
              <a:t>模式的产生</a:t>
            </a:r>
            <a:r>
              <a:rPr lang="en-US" altLang="zh-CN" sz="1200">
                <a:solidFill>
                  <a:schemeClr val="tx1"/>
                </a:solidFill>
                <a:ea typeface="宋体" pitchFamily="2" charset="-122"/>
              </a:rPr>
              <a:t>/</a:t>
            </a:r>
            <a:r>
              <a:rPr lang="zh-CN" altLang="en-US" sz="1200">
                <a:solidFill>
                  <a:schemeClr val="tx1"/>
                </a:solidFill>
                <a:ea typeface="宋体" pitchFamily="2" charset="-122"/>
              </a:rPr>
              <a:t>湮灭会产生净的自旋</a:t>
            </a:r>
            <a:r>
              <a:rPr lang="en-US" altLang="zh-CN" sz="1200">
                <a:solidFill>
                  <a:schemeClr val="tx1"/>
                </a:solidFill>
                <a:ea typeface="宋体" pitchFamily="2" charset="-122"/>
              </a:rPr>
              <a:t>p</a:t>
            </a:r>
            <a:r>
              <a:rPr lang="en-US" altLang="en-US" sz="1200">
                <a:solidFill>
                  <a:schemeClr val="tx1"/>
                </a:solidFill>
                <a:ea typeface="宋体" pitchFamily="2" charset="-122"/>
              </a:rPr>
              <a:t>umping</a:t>
            </a:r>
            <a:r>
              <a:rPr lang="zh-CN" altLang="en-US" sz="1200">
                <a:solidFill>
                  <a:schemeClr val="tx1"/>
                </a:solidFill>
                <a:ea typeface="宋体" pitchFamily="2" charset="-122"/>
              </a:rPr>
              <a:t>流</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此自旋流随</a:t>
            </a:r>
            <a:r>
              <a:rPr lang="en-US" altLang="zh-CN" sz="1200">
                <a:solidFill>
                  <a:schemeClr val="tx1"/>
                </a:solidFill>
                <a:ea typeface="宋体" pitchFamily="2" charset="-122"/>
              </a:rPr>
              <a:t>HM</a:t>
            </a:r>
            <a:r>
              <a:rPr lang="zh-CN" altLang="en-US" sz="1200">
                <a:solidFill>
                  <a:schemeClr val="tx1"/>
                </a:solidFill>
                <a:ea typeface="宋体" pitchFamily="2" charset="-122"/>
              </a:rPr>
              <a:t>中电流密度非线性的变化</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可以用外磁场控制电流到</a:t>
            </a:r>
            <a:r>
              <a:rPr lang="en-US" altLang="zh-CN" sz="1200">
                <a:solidFill>
                  <a:schemeClr val="tx1"/>
                </a:solidFill>
                <a:ea typeface="宋体" pitchFamily="2" charset="-122"/>
              </a:rPr>
              <a:t>magno</a:t>
            </a:r>
            <a:r>
              <a:rPr lang="en-US" altLang="en-US" sz="1200">
                <a:solidFill>
                  <a:schemeClr val="tx1"/>
                </a:solidFill>
                <a:ea typeface="宋体" pitchFamily="2" charset="-122"/>
              </a:rPr>
              <a:t>n</a:t>
            </a:r>
            <a:r>
              <a:rPr lang="zh-CN" altLang="en-US" sz="1200">
                <a:solidFill>
                  <a:schemeClr val="tx1"/>
                </a:solidFill>
                <a:ea typeface="宋体" pitchFamily="2" charset="-122"/>
              </a:rPr>
              <a:t>流的转化过程</a:t>
            </a:r>
            <a:endParaRPr lang="zh-CN" altLang="en-US" sz="1200">
              <a:solidFill>
                <a:schemeClr val="tx1"/>
              </a:solidFill>
              <a:ea typeface="宋体"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483108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本文用解析与数值方法，研究二维磁性薄膜中单个</a:t>
            </a:r>
            <a:r>
              <a:rPr lang="en-US" altLang="zh-CN" sz="1400">
                <a:solidFill>
                  <a:schemeClr val="tx1"/>
                </a:solidFill>
                <a:ea typeface="宋体" pitchFamily="2" charset="-122"/>
              </a:rPr>
              <a:t>sk</a:t>
            </a:r>
            <a:r>
              <a:rPr lang="zh-CN" altLang="en-US" sz="1400">
                <a:solidFill>
                  <a:schemeClr val="tx1"/>
                </a:solidFill>
                <a:ea typeface="宋体" pitchFamily="2" charset="-122"/>
              </a:rPr>
              <a:t>与一个小空缺的相互作用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微磁模拟结果与推广了的</a:t>
            </a:r>
            <a:r>
              <a:rPr lang="en-US" altLang="zh-CN" sz="1400">
                <a:solidFill>
                  <a:schemeClr val="tx1"/>
                </a:solidFill>
                <a:ea typeface="宋体" pitchFamily="2" charset="-122"/>
              </a:rPr>
              <a:t>Thiele</a:t>
            </a:r>
            <a:r>
              <a:rPr lang="zh-CN" altLang="en-US" sz="1400">
                <a:solidFill>
                  <a:schemeClr val="tx1"/>
                </a:solidFill>
                <a:ea typeface="宋体" pitchFamily="2" charset="-122"/>
              </a:rPr>
              <a:t>方程得到的有效运动方程相符合</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在正方格子上自由能函数为</a:t>
            </a:r>
            <a:r>
              <a:rPr lang="en-US" altLang="zh-CN"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J = a = 1</a:t>
            </a: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位于</a:t>
            </a:r>
            <a:r>
              <a:rPr lang="en-US" altLang="zh-CN" sz="1400">
                <a:solidFill>
                  <a:schemeClr val="tx1"/>
                </a:solidFill>
                <a:ea typeface="宋体" pitchFamily="2" charset="-122"/>
              </a:rPr>
              <a:t>Rd</a:t>
            </a:r>
            <a:r>
              <a:rPr lang="zh-CN" altLang="en-US" sz="1400">
                <a:solidFill>
                  <a:schemeClr val="tx1"/>
                </a:solidFill>
                <a:ea typeface="宋体" pitchFamily="2" charset="-122"/>
              </a:rPr>
              <a:t>处的空缺，磁化</a:t>
            </a:r>
            <a:r>
              <a:rPr lang="en-US" altLang="zh-CN" sz="1400">
                <a:solidFill>
                  <a:schemeClr val="tx1"/>
                </a:solidFill>
                <a:ea typeface="宋体" pitchFamily="2" charset="-122"/>
              </a:rPr>
              <a:t>M=0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电流密度</a:t>
            </a:r>
            <a:r>
              <a:rPr lang="en-US" altLang="zh-CN" sz="1400">
                <a:solidFill>
                  <a:schemeClr val="tx1"/>
                </a:solidFill>
                <a:ea typeface="宋体" pitchFamily="2" charset="-122"/>
              </a:rPr>
              <a:t>j</a:t>
            </a:r>
            <a:r>
              <a:rPr lang="zh-CN" altLang="en-US" sz="1400">
                <a:solidFill>
                  <a:schemeClr val="tx1"/>
                </a:solidFill>
                <a:ea typeface="宋体" pitchFamily="2" charset="-122"/>
              </a:rPr>
              <a:t>驱动下的</a:t>
            </a:r>
            <a:r>
              <a:rPr lang="en-US" altLang="zh-CN" sz="1400">
                <a:solidFill>
                  <a:schemeClr val="tx1"/>
                </a:solidFill>
                <a:ea typeface="宋体" pitchFamily="2" charset="-122"/>
              </a:rPr>
              <a:t>LLG</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ea typeface="宋体" pitchFamily="2" charset="-122"/>
                <a:sym typeface="+mn-ea"/>
              </a:rPr>
              <a:t>            spin transfer torque</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本文的目标：建立一个</a:t>
            </a:r>
            <a:r>
              <a:rPr lang="en-US" altLang="zh-CN" sz="1400">
                <a:solidFill>
                  <a:schemeClr val="tx1"/>
                </a:solidFill>
                <a:ea typeface="宋体" pitchFamily="2" charset="-122"/>
              </a:rPr>
              <a:t>sk</a:t>
            </a:r>
            <a:r>
              <a:rPr lang="zh-CN" altLang="en-US" sz="1400">
                <a:solidFill>
                  <a:schemeClr val="tx1"/>
                </a:solidFill>
                <a:ea typeface="宋体" pitchFamily="2" charset="-122"/>
              </a:rPr>
              <a:t>中心</a:t>
            </a:r>
            <a:r>
              <a:rPr lang="en-US" altLang="zh-CN" sz="1400">
                <a:solidFill>
                  <a:schemeClr val="tx1"/>
                </a:solidFill>
                <a:ea typeface="宋体" pitchFamily="2" charset="-122"/>
              </a:rPr>
              <a:t>R</a:t>
            </a:r>
            <a:r>
              <a:rPr lang="zh-CN" altLang="en-US" sz="1400">
                <a:solidFill>
                  <a:schemeClr val="tx1"/>
                </a:solidFill>
                <a:ea typeface="宋体" pitchFamily="2" charset="-122"/>
              </a:rPr>
              <a:t>遵从的运动方程，同时考虑了</a:t>
            </a:r>
            <a:r>
              <a:rPr lang="en-US" altLang="zh-CN" sz="1400">
                <a:solidFill>
                  <a:schemeClr val="tx1"/>
                </a:solidFill>
                <a:ea typeface="宋体" pitchFamily="2" charset="-122"/>
              </a:rPr>
              <a:t>sk</a:t>
            </a:r>
            <a:r>
              <a:rPr lang="zh-CN" altLang="en-US" sz="1400">
                <a:solidFill>
                  <a:schemeClr val="tx1"/>
                </a:solidFill>
                <a:ea typeface="宋体" pitchFamily="2" charset="-122"/>
              </a:rPr>
              <a:t>的形变</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假设每一时刻</a:t>
            </a:r>
            <a:r>
              <a:rPr lang="en-US" altLang="zh-CN" sz="1400">
                <a:solidFill>
                  <a:schemeClr val="tx1"/>
                </a:solidFill>
                <a:ea typeface="宋体" pitchFamily="2" charset="-122"/>
              </a:rPr>
              <a:t>sk</a:t>
            </a:r>
            <a:r>
              <a:rPr lang="zh-CN" altLang="en-US" sz="1400">
                <a:solidFill>
                  <a:schemeClr val="tx1"/>
                </a:solidFill>
                <a:ea typeface="宋体" pitchFamily="2" charset="-122"/>
              </a:rPr>
              <a:t>都处于其能量极小值处，</a:t>
            </a:r>
            <a:r>
              <a:rPr lang="en-US" altLang="zh-CN" sz="1400">
                <a:solidFill>
                  <a:schemeClr val="tx1"/>
                </a:solidFill>
                <a:ea typeface="宋体" pitchFamily="2" charset="-122"/>
              </a:rPr>
              <a:t>M0</a:t>
            </a:r>
            <a:r>
              <a:rPr lang="zh-CN" altLang="en-US" sz="1400">
                <a:solidFill>
                  <a:schemeClr val="tx1"/>
                </a:solidFill>
                <a:ea typeface="宋体" pitchFamily="2" charset="-122"/>
              </a:rPr>
              <a:t>依赖于</a:t>
            </a:r>
            <a:r>
              <a:rPr lang="en-US" altLang="zh-CN" sz="1400">
                <a:solidFill>
                  <a:schemeClr val="tx1"/>
                </a:solidFill>
                <a:ea typeface="宋体" pitchFamily="2" charset="-122"/>
              </a:rPr>
              <a:t>sk</a:t>
            </a:r>
            <a:r>
              <a:rPr lang="zh-CN" altLang="en-US" sz="1400">
                <a:solidFill>
                  <a:schemeClr val="tx1"/>
                </a:solidFill>
                <a:ea typeface="宋体" pitchFamily="2" charset="-122"/>
              </a:rPr>
              <a:t>中心位置</a:t>
            </a:r>
            <a:r>
              <a:rPr lang="en-US" altLang="zh-CN" sz="1400">
                <a:solidFill>
                  <a:schemeClr val="tx1"/>
                </a:solidFill>
                <a:ea typeface="宋体" pitchFamily="2" charset="-122"/>
              </a:rPr>
              <a:t>R</a:t>
            </a:r>
            <a:r>
              <a:rPr lang="zh-CN" altLang="en-US" sz="1400">
                <a:solidFill>
                  <a:schemeClr val="tx1"/>
                </a:solidFill>
                <a:ea typeface="宋体" pitchFamily="2" charset="-122"/>
              </a:rPr>
              <a:t>与空缺位置</a:t>
            </a:r>
            <a:r>
              <a:rPr lang="en-US" altLang="zh-CN" sz="1400">
                <a:solidFill>
                  <a:schemeClr val="tx1"/>
                </a:solidFill>
                <a:ea typeface="宋体" pitchFamily="2" charset="-122"/>
              </a:rPr>
              <a:t>Rd</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则</a:t>
            </a:r>
            <a:r>
              <a:rPr lang="en-US" altLang="zh-CN" sz="1400">
                <a:solidFill>
                  <a:schemeClr val="tx1"/>
                </a:solidFill>
                <a:ea typeface="宋体" pitchFamily="2" charset="-122"/>
              </a:rPr>
              <a:t>M0</a:t>
            </a:r>
            <a:r>
              <a:rPr lang="zh-CN" altLang="en-US" sz="1400">
                <a:solidFill>
                  <a:schemeClr val="tx1"/>
                </a:solidFill>
                <a:ea typeface="宋体" pitchFamily="2" charset="-122"/>
              </a:rPr>
              <a:t>使得下列条件满足：</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V</a:t>
            </a:r>
            <a:r>
              <a:rPr lang="zh-CN" altLang="en-US" sz="1400">
                <a:solidFill>
                  <a:schemeClr val="tx1"/>
                </a:solidFill>
                <a:ea typeface="宋体" pitchFamily="2" charset="-122"/>
              </a:rPr>
              <a:t>是描述了</a:t>
            </a:r>
            <a:r>
              <a:rPr lang="en-US" altLang="zh-CN" sz="1400">
                <a:solidFill>
                  <a:schemeClr val="tx1"/>
                </a:solidFill>
                <a:ea typeface="宋体" pitchFamily="2" charset="-122"/>
              </a:rPr>
              <a:t>sk</a:t>
            </a:r>
            <a:r>
              <a:rPr lang="zh-CN" altLang="en-US" sz="1400">
                <a:solidFill>
                  <a:schemeClr val="tx1"/>
                </a:solidFill>
                <a:ea typeface="宋体" pitchFamily="2" charset="-122"/>
              </a:rPr>
              <a:t>与空缺相互作用的有效势，标准的</a:t>
            </a:r>
            <a:r>
              <a:rPr lang="en-US" altLang="zh-CN" sz="1400">
                <a:solidFill>
                  <a:schemeClr val="tx1"/>
                </a:solidFill>
                <a:ea typeface="宋体" pitchFamily="2" charset="-122"/>
              </a:rPr>
              <a:t>Thiele</a:t>
            </a:r>
            <a:r>
              <a:rPr lang="zh-CN" altLang="en-US" sz="1400">
                <a:solidFill>
                  <a:schemeClr val="tx1"/>
                </a:solidFill>
                <a:ea typeface="宋体" pitchFamily="2" charset="-122"/>
              </a:rPr>
              <a:t>方法没有考虑</a:t>
            </a:r>
            <a:r>
              <a:rPr lang="en-US" altLang="zh-CN" sz="1400">
                <a:solidFill>
                  <a:schemeClr val="tx1"/>
                </a:solidFill>
                <a:ea typeface="宋体" pitchFamily="2" charset="-122"/>
              </a:rPr>
              <a:t>sk</a:t>
            </a:r>
            <a:r>
              <a:rPr lang="zh-CN" altLang="en-US" sz="1400">
                <a:solidFill>
                  <a:schemeClr val="tx1"/>
                </a:solidFill>
                <a:ea typeface="宋体" pitchFamily="2" charset="-122"/>
              </a:rPr>
              <a:t>形变，即</a:t>
            </a:r>
            <a:r>
              <a:rPr lang="en-US" altLang="zh-CN" sz="1400">
                <a:solidFill>
                  <a:schemeClr val="tx1"/>
                </a:solidFill>
                <a:ea typeface="宋体" pitchFamily="2" charset="-122"/>
              </a:rPr>
              <a:t>M0</a:t>
            </a:r>
            <a:r>
              <a:rPr lang="zh-CN" altLang="en-US" sz="1400">
                <a:solidFill>
                  <a:schemeClr val="tx1"/>
                </a:solidFill>
                <a:ea typeface="宋体" pitchFamily="2" charset="-122"/>
              </a:rPr>
              <a:t>不依赖于</a:t>
            </a:r>
            <a:r>
              <a:rPr lang="en-US" altLang="zh-CN" sz="1400">
                <a:solidFill>
                  <a:schemeClr val="tx1"/>
                </a:solidFill>
                <a:ea typeface="宋体" pitchFamily="2" charset="-122"/>
              </a:rPr>
              <a:t>R-Rd</a:t>
            </a:r>
            <a:r>
              <a:rPr lang="zh-CN" altLang="en-US" sz="1400">
                <a:solidFill>
                  <a:schemeClr val="tx1"/>
                </a:solidFill>
                <a:ea typeface="宋体" pitchFamily="2" charset="-122"/>
              </a:rPr>
              <a:t>。数值计算</a:t>
            </a:r>
            <a:r>
              <a:rPr lang="en-US" altLang="zh-CN" sz="1400">
                <a:solidFill>
                  <a:schemeClr val="tx1"/>
                </a:solidFill>
                <a:ea typeface="宋体" pitchFamily="2" charset="-122"/>
              </a:rPr>
              <a:t>M0</a:t>
            </a:r>
            <a:r>
              <a:rPr lang="zh-CN" altLang="en-US" sz="1400">
                <a:solidFill>
                  <a:schemeClr val="tx1"/>
                </a:solidFill>
                <a:ea typeface="宋体" pitchFamily="2" charset="-122"/>
              </a:rPr>
              <a:t>与</a:t>
            </a:r>
            <a:r>
              <a:rPr lang="en-US" altLang="zh-CN" sz="1400">
                <a:solidFill>
                  <a:schemeClr val="tx1"/>
                </a:solidFill>
                <a:ea typeface="宋体" pitchFamily="2" charset="-122"/>
              </a:rPr>
              <a:t>F</a:t>
            </a:r>
            <a:r>
              <a:rPr lang="en-US" altLang="en-US" sz="1400">
                <a:solidFill>
                  <a:schemeClr val="tx1"/>
                </a:solidFill>
                <a:ea typeface="宋体" pitchFamily="2" charset="-122"/>
              </a:rPr>
              <a:t>(M0)</a:t>
            </a:r>
            <a:r>
              <a:rPr lang="zh-CN" altLang="en-US" sz="1400">
                <a:solidFill>
                  <a:schemeClr val="tx1"/>
                </a:solidFill>
                <a:ea typeface="宋体" pitchFamily="2" charset="-122"/>
              </a:rPr>
              <a:t>有两种方法：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1. </a:t>
            </a:r>
            <a:r>
              <a:rPr lang="zh-CN" altLang="en-US" sz="1400">
                <a:solidFill>
                  <a:schemeClr val="tx1"/>
                </a:solidFill>
                <a:ea typeface="宋体" pitchFamily="2" charset="-122"/>
              </a:rPr>
              <a:t>类似于</a:t>
            </a:r>
            <a:r>
              <a:rPr lang="en-US" altLang="zh-CN" sz="1400">
                <a:solidFill>
                  <a:schemeClr val="tx1"/>
                </a:solidFill>
                <a:ea typeface="宋体" pitchFamily="2" charset="-122"/>
              </a:rPr>
              <a:t>[</a:t>
            </a:r>
            <a:r>
              <a:rPr lang="en-US" altLang="en-US" sz="1400">
                <a:solidFill>
                  <a:schemeClr val="tx1"/>
                </a:solidFill>
                <a:ea typeface="宋体" pitchFamily="2" charset="-122"/>
              </a:rPr>
              <a:t>14]</a:t>
            </a:r>
            <a:r>
              <a:rPr lang="zh-CN" altLang="en-US" sz="1400">
                <a:solidFill>
                  <a:schemeClr val="tx1"/>
                </a:solidFill>
                <a:ea typeface="宋体" pitchFamily="2" charset="-122"/>
              </a:rPr>
              <a:t>中计算</a:t>
            </a:r>
            <a:r>
              <a:rPr lang="en-US" altLang="zh-CN" sz="1400">
                <a:solidFill>
                  <a:schemeClr val="tx1"/>
                </a:solidFill>
                <a:ea typeface="宋体" pitchFamily="2" charset="-122"/>
              </a:rPr>
              <a:t>sk-sk</a:t>
            </a:r>
            <a:r>
              <a:rPr lang="zh-CN" altLang="en-US" sz="1400">
                <a:solidFill>
                  <a:schemeClr val="tx1"/>
                </a:solidFill>
                <a:ea typeface="宋体" pitchFamily="2" charset="-122"/>
              </a:rPr>
              <a:t>相互作用势的方法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2. </a:t>
            </a:r>
            <a:r>
              <a:rPr lang="zh-CN" altLang="en-US" sz="1400">
                <a:solidFill>
                  <a:schemeClr val="tx1"/>
                </a:solidFill>
                <a:ea typeface="宋体" pitchFamily="2" charset="-122"/>
              </a:rPr>
              <a:t>先计算无杂质系统中的</a:t>
            </a:r>
            <a:r>
              <a:rPr lang="en-US" altLang="zh-CN" sz="1400">
                <a:solidFill>
                  <a:schemeClr val="tx1"/>
                </a:solidFill>
                <a:ea typeface="宋体" pitchFamily="2" charset="-122"/>
              </a:rPr>
              <a:t>sk</a:t>
            </a:r>
            <a:r>
              <a:rPr lang="zh-CN" altLang="en-US" sz="1400">
                <a:solidFill>
                  <a:schemeClr val="tx1"/>
                </a:solidFill>
                <a:ea typeface="宋体" pitchFamily="2" charset="-122"/>
              </a:rPr>
              <a:t>构型</a:t>
            </a:r>
            <a:r>
              <a:rPr lang="en-US" altLang="zh-CN" sz="1400">
                <a:solidFill>
                  <a:schemeClr val="tx1"/>
                </a:solidFill>
                <a:ea typeface="宋体" pitchFamily="2" charset="-122"/>
              </a:rPr>
              <a:t>M</a:t>
            </a:r>
            <a:r>
              <a:rPr lang="en-US" altLang="en-US" sz="1400">
                <a:solidFill>
                  <a:schemeClr val="tx1"/>
                </a:solidFill>
                <a:ea typeface="宋体" pitchFamily="2" charset="-122"/>
              </a:rPr>
              <a:t>c(r-R)</a:t>
            </a:r>
            <a:r>
              <a:rPr lang="zh-CN" altLang="en-US" sz="1400">
                <a:solidFill>
                  <a:schemeClr val="tx1"/>
                </a:solidFill>
                <a:ea typeface="宋体" pitchFamily="2" charset="-122"/>
              </a:rPr>
              <a:t>，有杂质时，以边界条件：</a:t>
            </a:r>
            <a:r>
              <a:rPr lang="en-US" altLang="zh-CN" sz="1400">
                <a:solidFill>
                  <a:schemeClr val="tx1"/>
                </a:solidFill>
                <a:ea typeface="宋体" pitchFamily="2" charset="-122"/>
              </a:rPr>
              <a:t>sk</a:t>
            </a:r>
            <a:r>
              <a:rPr lang="zh-CN" altLang="en-US" sz="1400">
                <a:solidFill>
                  <a:schemeClr val="tx1"/>
                </a:solidFill>
                <a:ea typeface="宋体" pitchFamily="2" charset="-122"/>
              </a:rPr>
              <a:t>半径之外构型为</a:t>
            </a:r>
            <a:r>
              <a:rPr lang="en-US" altLang="zh-CN" sz="1400">
                <a:solidFill>
                  <a:schemeClr val="tx1"/>
                </a:solidFill>
                <a:ea typeface="宋体" pitchFamily="2" charset="-122"/>
              </a:rPr>
              <a:t>Mc</a:t>
            </a:r>
            <a:endParaRPr lang="en-US" altLang="zh-CN"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true"/>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true"/>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true"/>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true"/>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true"/>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true">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246126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两种方法的结果差距很小</a:t>
            </a:r>
            <a:r>
              <a:rPr lang="en-US" altLang="zh-CN" sz="1400">
                <a:solidFill>
                  <a:schemeClr val="tx1"/>
                </a:solidFill>
                <a:ea typeface="宋体" pitchFamily="2" charset="-122"/>
              </a:rPr>
              <a:t>(inset:</a:t>
            </a:r>
            <a:r>
              <a:rPr lang="zh-CN" altLang="en-US" sz="1400">
                <a:solidFill>
                  <a:schemeClr val="tx1"/>
                </a:solidFill>
                <a:ea typeface="宋体" pitchFamily="2" charset="-122"/>
              </a:rPr>
              <a:t>红点</a:t>
            </a:r>
            <a:r>
              <a:rPr lang="en-US" altLang="zh-CN" sz="1400">
                <a:solidFill>
                  <a:schemeClr val="tx1"/>
                </a:solidFill>
                <a:ea typeface="宋体" pitchFamily="2" charset="-122"/>
              </a:rPr>
              <a:t>vs</a:t>
            </a:r>
            <a:r>
              <a:rPr lang="zh-CN" altLang="en-US" sz="1400">
                <a:solidFill>
                  <a:schemeClr val="tx1"/>
                </a:solidFill>
                <a:ea typeface="宋体" pitchFamily="2" charset="-122"/>
              </a:rPr>
              <a:t>绿线</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推广的</a:t>
            </a:r>
            <a:r>
              <a:rPr lang="en-US" altLang="zh-CN" sz="1400">
                <a:solidFill>
                  <a:schemeClr val="tx1"/>
                </a:solidFill>
                <a:ea typeface="宋体" pitchFamily="2" charset="-122"/>
              </a:rPr>
              <a:t>Thiele</a:t>
            </a:r>
            <a:r>
              <a:rPr lang="zh-CN" altLang="en-US" sz="1400">
                <a:solidFill>
                  <a:schemeClr val="tx1"/>
                </a:solidFill>
                <a:ea typeface="宋体" pitchFamily="2" charset="-122"/>
              </a:rPr>
              <a:t>方程：</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近似为：</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微磁模拟与简化的推广</a:t>
            </a:r>
            <a:r>
              <a:rPr lang="en-US" altLang="zh-CN" sz="1400">
                <a:solidFill>
                  <a:schemeClr val="tx1"/>
                </a:solidFill>
                <a:ea typeface="宋体" pitchFamily="2" charset="-122"/>
              </a:rPr>
              <a:t>Thiele</a:t>
            </a:r>
            <a:r>
              <a:rPr lang="zh-CN" altLang="en-US" sz="1400">
                <a:solidFill>
                  <a:schemeClr val="tx1"/>
                </a:solidFill>
                <a:ea typeface="宋体" pitchFamily="2" charset="-122"/>
              </a:rPr>
              <a:t>方程符合很好</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中心的定义方法：</a:t>
            </a:r>
            <a:endParaRPr lang="zh-CN" altLang="en-US" sz="1400">
              <a:solidFill>
                <a:schemeClr val="tx1"/>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4627880" y="654685"/>
            <a:ext cx="2636520" cy="1617345"/>
          </a:xfrm>
          <a:prstGeom prst="rect">
            <a:avLst/>
          </a:prstGeom>
        </p:spPr>
      </p:pic>
      <p:sp>
        <p:nvSpPr>
          <p:cNvPr id="2" name="Text Box 1"/>
          <p:cNvSpPr txBox="true"/>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true"/>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true"/>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true"/>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true"/>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17789" y="50125"/>
            <a:ext cx="4692015" cy="398780"/>
          </a:xfrm>
          <a:prstGeom prst="rect">
            <a:avLst/>
          </a:prstGeom>
          <a:noFill/>
        </p:spPr>
        <p:txBody>
          <a:bodyPr wrap="none" rtlCol="0">
            <a:spAutoFit/>
          </a:bodyPr>
          <a:p>
            <a:pPr algn="l"/>
            <a:r>
              <a:rPr lang="en-US" altLang="en-US" sz="2000" dirty="0">
                <a:latin typeface="+mj-lt"/>
                <a:ea typeface="宋体" pitchFamily="2" charset="-122"/>
              </a:rPr>
              <a:t>用非磁性的点接触来产生sk和sk Hall效应</a:t>
            </a:r>
            <a:endParaRPr lang="en-US" altLang="en-US" sz="2000" dirty="0">
              <a:latin typeface="+mj-lt"/>
              <a:ea typeface="宋体" pitchFamily="2" charset="-122"/>
            </a:endParaRPr>
          </a:p>
        </p:txBody>
      </p:sp>
      <p:sp>
        <p:nvSpPr>
          <p:cNvPr id="3" name="Text Box 2"/>
          <p:cNvSpPr txBox="true"/>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true"/>
          <p:nvPr/>
        </p:nvSpPr>
        <p:spPr>
          <a:xfrm>
            <a:off x="200675" y="105010"/>
            <a:ext cx="748723" cy="460375"/>
          </a:xfrm>
          <a:prstGeom prst="rect">
            <a:avLst/>
          </a:prstGeom>
          <a:noFill/>
        </p:spPr>
        <p:txBody>
          <a:bodyPr wrap="square" rtlCol="0">
            <a:spAutoFit/>
          </a:bodyPr>
          <a:p>
            <a:r>
              <a:rPr lang="en-US" altLang="zh-CN" sz="1200">
                <a:solidFill>
                  <a:srgbClr val="FF0000"/>
                </a:solidFill>
                <a:ea typeface="宋体" pitchFamily="2" charset="-122"/>
              </a:rPr>
              <a:t>实验+数值模拟</a:t>
            </a:r>
            <a:endParaRPr lang="en-US" altLang="zh-CN" sz="1200">
              <a:solidFill>
                <a:srgbClr val="FF0000"/>
              </a:solidFill>
              <a:ea typeface="宋体" pitchFamily="2" charset="-122"/>
            </a:endParaRPr>
          </a:p>
        </p:txBody>
      </p:sp>
      <p:sp>
        <p:nvSpPr>
          <p:cNvPr id="15" name="Text Box 14"/>
          <p:cNvSpPr txBox="true"/>
          <p:nvPr/>
        </p:nvSpPr>
        <p:spPr>
          <a:xfrm>
            <a:off x="66144" y="637009"/>
            <a:ext cx="7306740" cy="4547870"/>
          </a:xfrm>
          <a:prstGeom prst="rect">
            <a:avLst/>
          </a:prstGeom>
          <a:noFill/>
        </p:spPr>
        <p:txBody>
          <a:bodyPr wrap="square" rtlCol="0">
            <a:spAutoFit/>
          </a:bodyPr>
          <a:p>
            <a:pPr marL="285750" indent="-285750" algn="l">
              <a:buFont typeface="Arial" panose="02080604020202020204" pitchFamily="34" charset="0"/>
              <a:buChar char="•"/>
            </a:pPr>
            <a:r>
              <a:rPr lang="en-US" sz="1160">
                <a:solidFill>
                  <a:schemeClr val="tx1"/>
                </a:solidFill>
                <a:ea typeface="宋体" pitchFamily="2" charset="-122"/>
              </a:rPr>
              <a:t>本文实验上表明sk可以通过非磁性的导体点接触产生，并观测到了sk Hall效应</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用微磁模拟重现了实验，其中sk-Ask(anti-skyrmion)对的形成起作用</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sk Hall效应被</a:t>
            </a:r>
            <a:r>
              <a:rPr lang="en-US" sz="1160">
                <a:solidFill>
                  <a:srgbClr val="FF0000"/>
                </a:solidFill>
                <a:ea typeface="宋体" pitchFamily="2" charset="-122"/>
              </a:rPr>
              <a:t>修正了的Thiele方程</a:t>
            </a:r>
            <a:r>
              <a:rPr lang="en-US" sz="1160">
                <a:solidFill>
                  <a:schemeClr val="tx1"/>
                </a:solidFill>
                <a:ea typeface="宋体" pitchFamily="2" charset="-122"/>
              </a:rPr>
              <a:t>描述，其中考虑了</a:t>
            </a:r>
            <a:r>
              <a:rPr lang="en-US" sz="1160">
                <a:solidFill>
                  <a:srgbClr val="FF0000"/>
                </a:solidFill>
                <a:ea typeface="宋体" pitchFamily="2" charset="-122"/>
              </a:rPr>
              <a:t>空间非均匀</a:t>
            </a:r>
            <a:r>
              <a:rPr lang="en-US" sz="1160">
                <a:solidFill>
                  <a:schemeClr val="tx1"/>
                </a:solidFill>
                <a:ea typeface="宋体" pitchFamily="2" charset="-122"/>
              </a:rPr>
              <a:t>的自旋轨道力矩和Magnus力的贡献</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产生sk的方法：</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1. 加磁场[8]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2. 自旋极化电流[27,33,34]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3. 局域加热[35]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4. 激光束[36,37]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5. 电压38,39]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6. 在几何受限器件中加电流[45]</a:t>
            </a:r>
            <a:r>
              <a:rPr lang="zh-CN" altLang="en-US" sz="1160">
                <a:solidFill>
                  <a:schemeClr val="tx1"/>
                </a:solidFill>
                <a:ea typeface="宋体" pitchFamily="2" charset="-122"/>
              </a:rPr>
              <a:t>（动力学方法）</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在FM/HM双层膜结构中，通过HM的电流由于SHE产生自旋流，从而对邻近的FM层施加自旋轨道力矩(</a:t>
            </a:r>
            <a:r>
              <a:rPr lang="en-US" sz="1160" b="1">
                <a:solidFill>
                  <a:srgbClr val="FF0000"/>
                </a:solidFill>
                <a:ea typeface="宋体" pitchFamily="2" charset="-122"/>
              </a:rPr>
              <a:t>SOT</a:t>
            </a:r>
            <a:r>
              <a:rPr lang="en-US" sz="1160">
                <a:solidFill>
                  <a:schemeClr val="tx1"/>
                </a:solidFill>
                <a:ea typeface="宋体" pitchFamily="2" charset="-122"/>
              </a:rPr>
              <a:t>)，用以操控磁化动力学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另一方面，有一小部分电流可以直接在FM层中流通，通过自旋转移力矩(</a:t>
            </a:r>
            <a:r>
              <a:rPr lang="en-US" sz="1160" b="1">
                <a:solidFill>
                  <a:srgbClr val="FF0000"/>
                </a:solidFill>
                <a:ea typeface="宋体" pitchFamily="2" charset="-122"/>
              </a:rPr>
              <a:t>STT</a:t>
            </a:r>
            <a:r>
              <a:rPr lang="en-US" sz="1160">
                <a:solidFill>
                  <a:schemeClr val="tx1"/>
                </a:solidFill>
                <a:ea typeface="宋体" pitchFamily="2" charset="-122"/>
              </a:rPr>
              <a:t>)来诱导磁化动力学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b="1">
                <a:solidFill>
                  <a:srgbClr val="FF0000"/>
                </a:solidFill>
                <a:ea typeface="宋体" pitchFamily="2" charset="-122"/>
              </a:rPr>
              <a:t>STT对sk Hall效应的贡献可以忽略</a:t>
            </a:r>
            <a:r>
              <a:rPr lang="en-US" sz="1160">
                <a:solidFill>
                  <a:schemeClr val="tx1"/>
                </a:solidFill>
                <a:ea typeface="宋体" pitchFamily="2" charset="-122"/>
              </a:rPr>
              <a:t>[27,46,57]，所以本文不考虑</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模拟：用点接触位置空间发散的SOT来进行LLG演化，发现了拓扑相变，从拓扑荷0变化到-1，形成sk</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实验：</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SOT</a:t>
            </a:r>
            <a:r>
              <a:rPr lang="zh-CN" altLang="en-US" sz="1160">
                <a:solidFill>
                  <a:schemeClr val="tx1"/>
                </a:solidFill>
                <a:ea typeface="宋体" pitchFamily="2" charset="-122"/>
              </a:rPr>
              <a:t>驱动下的</a:t>
            </a:r>
            <a:r>
              <a:rPr lang="en-US" sz="1160">
                <a:solidFill>
                  <a:schemeClr val="tx1"/>
                </a:solidFill>
                <a:ea typeface="宋体" pitchFamily="2" charset="-122"/>
              </a:rPr>
              <a:t>Thiele方程：</a:t>
            </a: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r>
              <a:rPr lang="zh-CN" altLang="en-US" sz="1160">
                <a:solidFill>
                  <a:schemeClr val="tx1"/>
                </a:solidFill>
                <a:ea typeface="宋体" pitchFamily="2" charset="-122"/>
              </a:rPr>
              <a:t>定义</a:t>
            </a:r>
            <a:r>
              <a:rPr lang="en-US" altLang="zh-CN" sz="1160">
                <a:solidFill>
                  <a:schemeClr val="tx1"/>
                </a:solidFill>
                <a:ea typeface="宋体" pitchFamily="2" charset="-122"/>
              </a:rPr>
              <a:t>sk Hall</a:t>
            </a:r>
            <a:r>
              <a:rPr lang="en-US" altLang="en-US" sz="1160">
                <a:solidFill>
                  <a:schemeClr val="tx1"/>
                </a:solidFill>
                <a:ea typeface="宋体" pitchFamily="2" charset="-122"/>
              </a:rPr>
              <a:t> angle:   tan(phi) = v_y/v_x</a:t>
            </a:r>
            <a:endParaRPr lang="en-US" altLang="en-US" sz="116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2832756" y="1257497"/>
            <a:ext cx="3445909" cy="379612"/>
          </a:xfrm>
          <a:prstGeom prst="rect">
            <a:avLst/>
          </a:prstGeom>
        </p:spPr>
      </p:pic>
      <p:sp>
        <p:nvSpPr>
          <p:cNvPr id="5" name="Text Box 4"/>
          <p:cNvSpPr txBox="true"/>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true" flipV="true">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true"/>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true">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true"/>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true"/>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true"/>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true"/>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true"/>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true"/>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06472" y="36396"/>
            <a:ext cx="2948940" cy="398780"/>
          </a:xfrm>
          <a:prstGeom prst="rect">
            <a:avLst/>
          </a:prstGeom>
          <a:noFill/>
        </p:spPr>
        <p:txBody>
          <a:bodyPr wrap="none" rtlCol="0">
            <a:spAutoFit/>
          </a:bodyPr>
          <a:p>
            <a:pPr algn="l"/>
            <a:r>
              <a:rPr lang="zh-CN" sz="2000" dirty="0">
                <a:latin typeface="+mj-lt"/>
                <a:ea typeface="宋体" pitchFamily="2" charset="-122"/>
              </a:rPr>
              <a:t>声学拓扑</a:t>
            </a:r>
            <a:r>
              <a:rPr lang="en-US" altLang="zh-CN" sz="2000" dirty="0">
                <a:latin typeface="+mj-lt"/>
                <a:ea typeface="宋体" pitchFamily="2" charset="-122"/>
              </a:rPr>
              <a:t>Anderson</a:t>
            </a:r>
            <a:r>
              <a:rPr lang="zh-CN" altLang="en-US" sz="2000" dirty="0">
                <a:latin typeface="+mj-lt"/>
                <a:ea typeface="宋体" pitchFamily="2" charset="-122"/>
              </a:rPr>
              <a:t>绝缘体</a:t>
            </a:r>
            <a:endParaRPr lang="zh-CN"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75348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本文在实验上观测到二维</a:t>
            </a:r>
            <a:r>
              <a:rPr lang="en-US" altLang="zh-CN" sz="1400">
                <a:solidFill>
                  <a:schemeClr val="tx1"/>
                </a:solidFill>
                <a:ea typeface="宋体" pitchFamily="2" charset="-122"/>
              </a:rPr>
              <a:t>TRS</a:t>
            </a:r>
            <a:r>
              <a:rPr lang="zh-CN" altLang="en-US" sz="1400">
                <a:solidFill>
                  <a:schemeClr val="tx1"/>
                </a:solidFill>
                <a:ea typeface="宋体" pitchFamily="2" charset="-122"/>
              </a:rPr>
              <a:t>保持的双层膜声学声子晶体中的</a:t>
            </a: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sz="1400" dirty="0">
                <a:solidFill>
                  <a:srgbClr val="FF0000"/>
                </a:solidFill>
                <a:latin typeface="+mj-lt"/>
                <a:ea typeface="宋体" pitchFamily="2" charset="-122"/>
                <a:sym typeface="+mn-ea"/>
              </a:rPr>
              <a:t>拓扑</a:t>
            </a:r>
            <a:r>
              <a:rPr lang="en-US" altLang="zh-CN" sz="1400" dirty="0">
                <a:solidFill>
                  <a:srgbClr val="FF0000"/>
                </a:solidFill>
                <a:latin typeface="+mj-lt"/>
                <a:ea typeface="宋体" pitchFamily="2" charset="-122"/>
                <a:sym typeface="+mn-ea"/>
              </a:rPr>
              <a:t>Anderson</a:t>
            </a:r>
            <a:r>
              <a:rPr lang="zh-CN" altLang="en-US" sz="1400" dirty="0">
                <a:solidFill>
                  <a:srgbClr val="FF0000"/>
                </a:solidFill>
                <a:latin typeface="+mj-lt"/>
                <a:ea typeface="宋体" pitchFamily="2" charset="-122"/>
                <a:sym typeface="+mn-ea"/>
              </a:rPr>
              <a:t>绝缘相的</a:t>
            </a:r>
            <a:r>
              <a:rPr lang="zh-CN" altLang="en-US" sz="1400">
                <a:solidFill>
                  <a:srgbClr val="FF0000"/>
                </a:solidFill>
                <a:ea typeface="宋体" pitchFamily="2" charset="-122"/>
              </a:rPr>
              <a:t>证据</a:t>
            </a:r>
            <a:r>
              <a:rPr lang="zh-CN" altLang="en-US" sz="1400">
                <a:solidFill>
                  <a:schemeClr val="tx1"/>
                </a:solidFill>
                <a:ea typeface="宋体" pitchFamily="2" charset="-122"/>
              </a:rPr>
              <a:t>：引入</a:t>
            </a:r>
            <a:r>
              <a:rPr lang="en-US" altLang="zh-CN" sz="1400">
                <a:solidFill>
                  <a:schemeClr val="tx1"/>
                </a:solidFill>
                <a:ea typeface="宋体" pitchFamily="2" charset="-122"/>
              </a:rPr>
              <a:t>o</a:t>
            </a:r>
            <a:r>
              <a:rPr lang="en-US" altLang="en-US" sz="1400">
                <a:solidFill>
                  <a:schemeClr val="tx1"/>
                </a:solidFill>
                <a:ea typeface="宋体" pitchFamily="2" charset="-122"/>
              </a:rPr>
              <a:t>n-site</a:t>
            </a:r>
            <a:r>
              <a:rPr lang="zh-CN" altLang="en-US" sz="1400">
                <a:solidFill>
                  <a:schemeClr val="tx1"/>
                </a:solidFill>
                <a:ea typeface="宋体" pitchFamily="2" charset="-122"/>
              </a:rPr>
              <a:t>无序后，观测到稳定的自旋依赖的边缘态</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计算了系统在加无序后的拓扑不变量：自旋</a:t>
            </a:r>
            <a:r>
              <a:rPr lang="en-US" altLang="zh-CN" sz="1400">
                <a:solidFill>
                  <a:schemeClr val="tx1"/>
                </a:solidFill>
                <a:ea typeface="宋体" pitchFamily="2" charset="-122"/>
              </a:rPr>
              <a:t>Bott</a:t>
            </a:r>
            <a:r>
              <a:rPr lang="zh-CN" altLang="en-US" sz="1400">
                <a:solidFill>
                  <a:schemeClr val="tx1"/>
                </a:solidFill>
                <a:ea typeface="宋体" pitchFamily="2" charset="-122"/>
              </a:rPr>
              <a:t>指数</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本文结果表明：在集成器件时引入的杂质与缺陷可以诱导出拓扑输运态，是集成器件设计可以探索的新方向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拓扑绝缘体近年来一直很热门，因为其中受拓扑保护的边缘态是一个理想的传输态（</a:t>
            </a:r>
            <a:r>
              <a:rPr lang="zh-CN" altLang="en-US" sz="1400" b="1">
                <a:solidFill>
                  <a:srgbClr val="FF0000"/>
                </a:solidFill>
                <a:ea typeface="宋体" pitchFamily="2" charset="-122"/>
              </a:rPr>
              <a:t>？</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TI</a:t>
            </a:r>
            <a:r>
              <a:rPr lang="zh-CN" altLang="en-US" sz="1400">
                <a:solidFill>
                  <a:schemeClr val="tx1"/>
                </a:solidFill>
                <a:ea typeface="宋体" pitchFamily="2" charset="-122"/>
              </a:rPr>
              <a:t>在弱微扰下的稳定性是拓扑现象的关键，但当无序足够强时受拓扑保护的传输依然会被破坏</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r>
              <a:rPr lang="en-US" altLang="zh-CN" sz="1400" dirty="0">
                <a:latin typeface="+mj-lt"/>
                <a:ea typeface="宋体" pitchFamily="2" charset="-122"/>
                <a:sym typeface="+mn-ea"/>
              </a:rPr>
              <a:t>(TAI)</a:t>
            </a:r>
            <a:r>
              <a:rPr lang="zh-CN" altLang="en-US" sz="1400" dirty="0">
                <a:latin typeface="+mj-lt"/>
                <a:ea typeface="宋体" pitchFamily="2" charset="-122"/>
                <a:sym typeface="+mn-ea"/>
              </a:rPr>
              <a:t>：强无序会促进拓扑相的形成，而不是禁止</a:t>
            </a:r>
            <a:r>
              <a:rPr lang="en-US" altLang="zh-CN" sz="1400" dirty="0">
                <a:latin typeface="+mj-lt"/>
                <a:ea typeface="宋体" pitchFamily="2" charset="-122"/>
                <a:sym typeface="+mn-ea"/>
              </a:rPr>
              <a:t>(</a:t>
            </a:r>
            <a:r>
              <a:rPr lang="zh-CN" altLang="en-US" sz="1400" dirty="0">
                <a:latin typeface="+mj-lt"/>
                <a:ea typeface="宋体" pitchFamily="2" charset="-122"/>
                <a:sym typeface="+mn-ea"/>
              </a:rPr>
              <a:t>研究的兴趣点</a:t>
            </a:r>
            <a:r>
              <a:rPr lang="en-US" altLang="zh-CN" sz="1400" dirty="0">
                <a:latin typeface="+mj-lt"/>
                <a:ea typeface="宋体" pitchFamily="2" charset="-122"/>
                <a:sym typeface="+mn-ea"/>
              </a:rPr>
              <a:t>)</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最早在二维</a:t>
            </a:r>
            <a:r>
              <a:rPr lang="en-US" altLang="zh-CN" sz="1400" dirty="0">
                <a:solidFill>
                  <a:schemeClr val="tx1"/>
                </a:solidFill>
                <a:latin typeface="+mj-lt"/>
                <a:ea typeface="宋体" pitchFamily="2" charset="-122"/>
                <a:sym typeface="+mn-ea"/>
              </a:rPr>
              <a:t>HgTe/CdTe</a:t>
            </a:r>
            <a:r>
              <a:rPr lang="zh-CN" altLang="en-US" sz="1400" dirty="0">
                <a:solidFill>
                  <a:schemeClr val="tx1"/>
                </a:solidFill>
                <a:latin typeface="+mj-lt"/>
                <a:ea typeface="宋体" pitchFamily="2" charset="-122"/>
                <a:sym typeface="+mn-ea"/>
              </a:rPr>
              <a:t>量子阱中被预言，研究发现无序驱动了从</a:t>
            </a:r>
            <a:r>
              <a:rPr lang="en-US" altLang="zh-CN" sz="1400" dirty="0">
                <a:solidFill>
                  <a:schemeClr val="tx1"/>
                </a:solidFill>
                <a:latin typeface="+mj-lt"/>
                <a:ea typeface="宋体" pitchFamily="2" charset="-122"/>
                <a:sym typeface="+mn-ea"/>
              </a:rPr>
              <a:t>trival</a:t>
            </a:r>
            <a:r>
              <a:rPr lang="zh-CN" altLang="en-US" sz="1400" dirty="0">
                <a:solidFill>
                  <a:schemeClr val="tx1"/>
                </a:solidFill>
                <a:latin typeface="+mj-lt"/>
                <a:ea typeface="宋体" pitchFamily="2" charset="-122"/>
                <a:sym typeface="+mn-ea"/>
              </a:rPr>
              <a:t>相到拓扑相的转变（证据：量子化电导的出现）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研究发现：</a:t>
            </a: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在拓扑系统中广泛存在，但实验上遇到两个困难：</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缺少能够精确控制</a:t>
            </a:r>
            <a:r>
              <a:rPr lang="en-US" altLang="zh-CN" sz="1400" dirty="0">
                <a:solidFill>
                  <a:schemeClr val="tx1"/>
                </a:solidFill>
                <a:latin typeface="+mj-lt"/>
                <a:ea typeface="宋体" pitchFamily="2" charset="-122"/>
                <a:sym typeface="+mn-ea"/>
              </a:rPr>
              <a:t>on-site</a:t>
            </a:r>
            <a:r>
              <a:rPr lang="en-US" altLang="en-US" sz="1400" dirty="0">
                <a:solidFill>
                  <a:schemeClr val="tx1"/>
                </a:solidFill>
                <a:latin typeface="+mj-lt"/>
                <a:ea typeface="宋体" pitchFamily="2" charset="-122"/>
                <a:sym typeface="+mn-ea"/>
              </a:rPr>
              <a:t> potential</a:t>
            </a:r>
            <a:r>
              <a:rPr lang="zh-CN" altLang="en-US" sz="1400" dirty="0">
                <a:solidFill>
                  <a:schemeClr val="tx1"/>
                </a:solidFill>
                <a:latin typeface="+mj-lt"/>
                <a:ea typeface="宋体" pitchFamily="2" charset="-122"/>
                <a:sym typeface="+mn-ea"/>
              </a:rPr>
              <a:t>和耦合强度的真实材料</a:t>
            </a:r>
            <a:r>
              <a:rPr lang="en-US" altLang="zh-CN" sz="1400" dirty="0">
                <a:solidFill>
                  <a:schemeClr val="tx1"/>
                </a:solidFill>
                <a:latin typeface="+mj-lt"/>
                <a:ea typeface="宋体" pitchFamily="2" charset="-122"/>
                <a:sym typeface="+mn-ea"/>
              </a:rPr>
              <a:t> </a:t>
            </a:r>
            <a:endParaRPr lang="en-US" altLang="zh-CN"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在非周期系统中能带论与定义在</a:t>
            </a:r>
            <a:r>
              <a:rPr lang="en-US" altLang="zh-CN" sz="1400" dirty="0">
                <a:solidFill>
                  <a:schemeClr val="tx1"/>
                </a:solidFill>
                <a:latin typeface="+mj-lt"/>
                <a:ea typeface="宋体" pitchFamily="2" charset="-122"/>
                <a:sym typeface="+mn-ea"/>
              </a:rPr>
              <a:t>k</a:t>
            </a:r>
            <a:r>
              <a:rPr lang="zh-CN" altLang="en-US" sz="1400" dirty="0">
                <a:solidFill>
                  <a:schemeClr val="tx1"/>
                </a:solidFill>
                <a:latin typeface="+mj-lt"/>
                <a:ea typeface="宋体" pitchFamily="2" charset="-122"/>
                <a:sym typeface="+mn-ea"/>
              </a:rPr>
              <a:t>空间的拓扑不变量失效</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突破：</a:t>
            </a:r>
            <a:r>
              <a:rPr lang="en-US" altLang="zh-CN" sz="1400" dirty="0">
                <a:solidFill>
                  <a:schemeClr val="tx1"/>
                </a:solidFill>
                <a:latin typeface="+mj-lt"/>
                <a:ea typeface="宋体" pitchFamily="2" charset="-122"/>
                <a:sym typeface="+mn-ea"/>
              </a:rPr>
              <a:t>TRS</a:t>
            </a:r>
            <a:r>
              <a:rPr lang="zh-CN" altLang="en-US" sz="1400" dirty="0">
                <a:solidFill>
                  <a:schemeClr val="tx1"/>
                </a:solidFill>
                <a:latin typeface="+mj-lt"/>
                <a:ea typeface="宋体" pitchFamily="2" charset="-122"/>
                <a:sym typeface="+mn-ea"/>
              </a:rPr>
              <a:t>破缺的</a:t>
            </a:r>
            <a:r>
              <a:rPr lang="en-US" altLang="zh-CN" sz="1400" dirty="0">
                <a:solidFill>
                  <a:schemeClr val="tx1"/>
                </a:solidFill>
                <a:latin typeface="+mj-lt"/>
                <a:ea typeface="宋体" pitchFamily="2" charset="-122"/>
                <a:sym typeface="+mn-ea"/>
              </a:rPr>
              <a:t>Z</a:t>
            </a:r>
            <a:r>
              <a:rPr lang="zh-CN" altLang="en-US" sz="1400" dirty="0">
                <a:solidFill>
                  <a:schemeClr val="tx1"/>
                </a:solidFill>
                <a:latin typeface="+mj-lt"/>
                <a:ea typeface="宋体" pitchFamily="2" charset="-122"/>
                <a:sym typeface="+mn-ea"/>
              </a:rPr>
              <a:t>绝缘体，如</a:t>
            </a:r>
            <a:r>
              <a:rPr lang="en-US" altLang="zh-CN" sz="1400" dirty="0">
                <a:solidFill>
                  <a:schemeClr val="tx1"/>
                </a:solidFill>
                <a:latin typeface="+mj-lt"/>
                <a:ea typeface="宋体" pitchFamily="2" charset="-122"/>
                <a:sym typeface="+mn-ea"/>
              </a:rPr>
              <a:t>1D</a:t>
            </a:r>
            <a:r>
              <a:rPr lang="zh-CN" altLang="en-US" sz="1400" dirty="0">
                <a:solidFill>
                  <a:schemeClr val="tx1"/>
                </a:solidFill>
                <a:latin typeface="+mj-lt"/>
                <a:ea typeface="宋体" pitchFamily="2" charset="-122"/>
                <a:sym typeface="+mn-ea"/>
              </a:rPr>
              <a:t>冷原子链，</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Floquet</a:t>
            </a:r>
            <a:r>
              <a:rPr lang="en-US" altLang="en-US" sz="1400" dirty="0">
                <a:solidFill>
                  <a:schemeClr val="tx1"/>
                </a:solidFill>
                <a:latin typeface="+mj-lt"/>
                <a:ea typeface="宋体" pitchFamily="2" charset="-122"/>
                <a:sym typeface="+mn-ea"/>
              </a:rPr>
              <a:t> TI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Chern</a:t>
            </a:r>
            <a:r>
              <a:rPr lang="zh-CN" altLang="en-US" sz="1400" dirty="0">
                <a:solidFill>
                  <a:schemeClr val="tx1"/>
                </a:solidFill>
                <a:latin typeface="+mj-lt"/>
                <a:ea typeface="宋体" pitchFamily="2" charset="-122"/>
                <a:sym typeface="+mn-ea"/>
              </a:rPr>
              <a:t>绝缘体</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本文观察到拓扑</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相变和一对在无序很强时依然存在的螺旋边缘态（</a:t>
            </a:r>
            <a:r>
              <a:rPr lang="zh-CN" altLang="en-US"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相变的标志</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16457" y="43381"/>
            <a:ext cx="5727700" cy="398780"/>
          </a:xfrm>
          <a:prstGeom prst="rect">
            <a:avLst/>
          </a:prstGeom>
          <a:noFill/>
        </p:spPr>
        <p:txBody>
          <a:bodyPr wrap="none" rtlCol="0">
            <a:spAutoFit/>
          </a:bodyPr>
          <a:p>
            <a:pPr algn="l"/>
            <a:r>
              <a:rPr lang="en-US" sz="2000" dirty="0">
                <a:latin typeface="+mj-lt"/>
                <a:ea typeface="宋体" pitchFamily="2" charset="-122"/>
              </a:rPr>
              <a:t>HM1/Co/HM2三层膜中的单向自旋Hall磁阻与SOT</a:t>
            </a:r>
            <a:endParaRPr 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对双层</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三层膜做了纵向电压和</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all电压测量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发现了 SOT被增强，当</a:t>
            </a: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2的⾃旋</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all⻆相</a:t>
            </a:r>
            <a:r>
              <a:rPr lang="en-US" altLang="zh-CN" sz="1400" dirty="0">
                <a:solidFill>
                  <a:schemeClr val="tx1"/>
                </a:solidFill>
                <a:latin typeface="+mj-lt"/>
                <a:ea typeface="宋体" pitchFamily="2" charset="-122"/>
                <a:sym typeface="+mn-ea"/>
              </a:rPr>
              <a:t>反</a:t>
            </a:r>
            <a:r>
              <a:rPr lang="zh-CN" altLang="en-US" sz="1400" dirty="0">
                <a:solidFill>
                  <a:schemeClr val="tx1"/>
                </a:solidFill>
                <a:latin typeface="+mj-lt"/>
                <a:ea typeface="宋体" pitchFamily="2" charset="-122"/>
                <a:sym typeface="+mn-ea"/>
              </a:rPr>
              <a:t>时有USMR</a:t>
            </a:r>
            <a:r>
              <a:rPr lang="en-US" altLang="zh-CN" sz="1400" dirty="0">
                <a:solidFill>
                  <a:schemeClr val="tx1"/>
                </a:solidFill>
                <a:latin typeface="+mj-lt"/>
                <a:ea typeface="宋体" pitchFamily="2" charset="-122"/>
                <a:sym typeface="+mn-ea"/>
              </a:rPr>
              <a:t>增强</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三层膜中的USMR⽐双层膜中⾼了27%</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A</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G</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T</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R→</a:t>
            </a:r>
            <a:r>
              <a:rPr lang="en-US" altLang="zh-CN" sz="1400" dirty="0">
                <a:solidFill>
                  <a:schemeClr val="tx1"/>
                </a:solidFill>
                <a:latin typeface="+mj-lt"/>
                <a:ea typeface="宋体" pitchFamily="2" charset="-122"/>
                <a:sym typeface="+mn-ea"/>
              </a:rPr>
              <a:t>SMR</a:t>
            </a:r>
            <a:r>
              <a:rPr lang="zh-CN" altLang="en-US" sz="1400" dirty="0">
                <a:solidFill>
                  <a:schemeClr val="tx1"/>
                </a:solidFill>
                <a:latin typeface="+mj-lt"/>
                <a:ea typeface="宋体" pitchFamily="2" charset="-122"/>
                <a:sym typeface="+mn-ea"/>
              </a:rPr>
              <a:t>→ USMR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／F</a:t>
            </a:r>
            <a:r>
              <a:rPr lang="en-US" altLang="zh-CN" sz="1400" dirty="0">
                <a:solidFill>
                  <a:schemeClr val="tx1"/>
                </a:solidFill>
                <a:latin typeface="+mj-lt"/>
                <a:ea typeface="宋体" pitchFamily="2" charset="-122"/>
                <a:sym typeface="+mn-ea"/>
              </a:rPr>
              <a:t>MM</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⾃旋流可以从</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进⼊F</a:t>
            </a:r>
            <a:r>
              <a:rPr lang="en-US" altLang="zh-CN" sz="1400" dirty="0">
                <a:solidFill>
                  <a:schemeClr val="tx1"/>
                </a:solidFill>
                <a:latin typeface="+mj-lt"/>
                <a:ea typeface="宋体" pitchFamily="2" charset="-122"/>
                <a:sym typeface="+mn-ea"/>
              </a:rPr>
              <a:t>MI</a:t>
            </a:r>
            <a:r>
              <a:rPr lang="zh-CN" altLang="en-US" sz="1400" dirty="0">
                <a:solidFill>
                  <a:schemeClr val="tx1"/>
                </a:solidFill>
                <a:latin typeface="+mj-lt"/>
                <a:ea typeface="宋体" pitchFamily="2" charset="-122"/>
                <a:sym typeface="+mn-ea"/>
              </a:rPr>
              <a:t> </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强SOT可以翻转fm层的磁化⽅向，⽤以逻辑操作</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STT翻转磁矩主要</a:t>
            </a:r>
            <a:r>
              <a:rPr lang="en-US" altLang="zh-CN" sz="1400" dirty="0">
                <a:solidFill>
                  <a:schemeClr val="tx1"/>
                </a:solidFill>
                <a:latin typeface="+mj-lt"/>
                <a:ea typeface="宋体" pitchFamily="2" charset="-122"/>
                <a:sym typeface="+mn-ea"/>
              </a:rPr>
              <a:t>用</a:t>
            </a:r>
            <a:r>
              <a:rPr lang="zh-CN" altLang="en-US" sz="1400" dirty="0">
                <a:solidFill>
                  <a:schemeClr val="tx1"/>
                </a:solidFill>
                <a:latin typeface="+mj-lt"/>
                <a:ea typeface="宋体" pitchFamily="2" charset="-122"/>
                <a:sym typeface="+mn-ea"/>
              </a:rPr>
              <a:t>于磁隧穿结</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a:t>
            </a:r>
            <a:r>
              <a:rPr lang="en-US" altLang="zh-CN" sz="1400" dirty="0">
                <a:solidFill>
                  <a:schemeClr val="tx1"/>
                </a:solidFill>
                <a:latin typeface="+mj-lt"/>
                <a:ea typeface="宋体" pitchFamily="2" charset="-122"/>
                <a:sym typeface="+mn-ea"/>
              </a:rPr>
              <a:t>TT</a:t>
            </a:r>
            <a:r>
              <a:rPr lang="zh-CN" altLang="en-US" sz="1400" dirty="0">
                <a:solidFill>
                  <a:schemeClr val="tx1"/>
                </a:solidFill>
                <a:latin typeface="+mj-lt"/>
                <a:ea typeface="宋体" pitchFamily="2" charset="-122"/>
                <a:sym typeface="+mn-ea"/>
              </a:rPr>
              <a:t>与SOT相结合的⽅法更⾼效</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层与</a:t>
            </a:r>
            <a:r>
              <a:rPr lang="en-US" altLang="zh-CN" sz="1400" dirty="0">
                <a:solidFill>
                  <a:schemeClr val="tx1"/>
                </a:solidFill>
                <a:latin typeface="+mj-lt"/>
                <a:ea typeface="宋体" pitchFamily="2" charset="-122"/>
                <a:sym typeface="+mn-ea"/>
              </a:rPr>
              <a:t>FMI</a:t>
            </a:r>
            <a:r>
              <a:rPr lang="zh-CN" altLang="en-US" sz="1400" dirty="0">
                <a:solidFill>
                  <a:schemeClr val="tx1"/>
                </a:solidFill>
                <a:latin typeface="+mj-lt"/>
                <a:ea typeface="宋体" pitchFamily="2" charset="-122"/>
                <a:sym typeface="+mn-ea"/>
              </a:rPr>
              <a:t>层间插⼊轻元素可以提⾼SOT效率[26-31]</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USMR正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于磁矩m,正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于电流容度J[33</a:t>
            </a:r>
            <a:r>
              <a:rPr lang="en-US" altLang="zh-CN" sz="1400" dirty="0">
                <a:solidFill>
                  <a:schemeClr val="tx1"/>
                </a:solidFill>
                <a:latin typeface="+mj-lt"/>
                <a:ea typeface="宋体" pitchFamily="2" charset="-122"/>
                <a:sym typeface="+mn-ea"/>
              </a:rPr>
              <a:t>]</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USMR能测量面内磁化方向或外加电流方向，可以应用于多态存贮器件的读取操作</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实验上也发现在Pt/Co双层膜中间插入Cu中间层可以增强USMR[43]</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用二次简谐的横向Hall电阻测量（电阻随外磁场与面内旋转的夹角的变化）可以分析SOT与横向热效应的贡献</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二次</a:t>
            </a:r>
            <a:r>
              <a:rPr lang="en-US" altLang="zh-CN" sz="1400" dirty="0">
                <a:latin typeface="+mj-lt"/>
                <a:ea typeface="宋体" pitchFamily="2" charset="-122"/>
                <a:sym typeface="+mn-ea"/>
              </a:rPr>
              <a:t>简谐的横向Hall电</a:t>
            </a:r>
            <a:r>
              <a:rPr lang="en-US" altLang="en-US" sz="1400" dirty="0">
                <a:latin typeface="+mj-lt"/>
                <a:ea typeface="宋体" pitchFamily="2" charset="-122"/>
                <a:sym typeface="+mn-ea"/>
              </a:rPr>
              <a:t>压公式[50,51]：</a:t>
            </a:r>
            <a:endParaRPr lang="en-US" altLang="en-US" sz="14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true"/>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486177" y="91641"/>
            <a:ext cx="2588895" cy="398780"/>
          </a:xfrm>
          <a:prstGeom prst="rect">
            <a:avLst/>
          </a:prstGeom>
          <a:noFill/>
        </p:spPr>
        <p:txBody>
          <a:bodyPr wrap="none" rtlCol="0">
            <a:spAutoFit/>
          </a:bodyPr>
          <a:p>
            <a:pPr algn="l"/>
            <a:r>
              <a:rPr lang="zh-CN" altLang="en-US" sz="2000" dirty="0">
                <a:latin typeface="+mj-lt"/>
                <a:ea typeface="宋体" pitchFamily="2" charset="-122"/>
              </a:rPr>
              <a:t>自旋波</a:t>
            </a:r>
            <a:r>
              <a:rPr lang="en-US" altLang="zh-CN" sz="2000" dirty="0">
                <a:latin typeface="+mj-lt"/>
                <a:ea typeface="宋体" pitchFamily="2" charset="-122"/>
              </a:rPr>
              <a:t>f</a:t>
            </a:r>
            <a:r>
              <a:rPr lang="en-US" altLang="en-US" sz="2000" dirty="0">
                <a:latin typeface="+mj-lt"/>
                <a:ea typeface="宋体" pitchFamily="2" charset="-122"/>
              </a:rPr>
              <a:t>requency comb</a:t>
            </a:r>
            <a:endParaRPr lang="en-US"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https://arxiv.org/pdf/2104.11491.pdf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66040" y="549275"/>
            <a:ext cx="7306945" cy="249174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本文实验上发现：在微观波导结构中，基于传播中的自旋波的非线性作用可以产生自旋波</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仪器：时间、空间分辨的布里渊光散射谱仪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通过同时激了不同频率的自旋波，可以导致四</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散射过程的级联，并最终导致定义良好的</a:t>
            </a:r>
            <a:r>
              <a:rPr lang="en-US" altLang="zh-CN" sz="1200" dirty="0">
                <a:solidFill>
                  <a:schemeClr val="tx1"/>
                </a:solidFill>
                <a:latin typeface="+mj-lt"/>
                <a:ea typeface="宋体" pitchFamily="2" charset="-122"/>
                <a:sym typeface="+mn-ea"/>
              </a:rPr>
              <a:t>f</a:t>
            </a:r>
            <a:r>
              <a:rPr lang="en-US" altLang="en-US" sz="1200" dirty="0">
                <a:solidFill>
                  <a:schemeClr val="tx1"/>
                </a:solidFill>
                <a:latin typeface="+mj-lt"/>
                <a:ea typeface="宋体" pitchFamily="2" charset="-122"/>
                <a:sym typeface="+mn-ea"/>
              </a:rPr>
              <a:t>requency comb</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谱的权重可以通过输入信号的振幅和频率来调节</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本文提出了一个可以模拟</a:t>
            </a:r>
            <a:r>
              <a:rPr lang="zh-CN" altLang="en-US" sz="1200" dirty="0">
                <a:solidFill>
                  <a:srgbClr val="FF0000"/>
                </a:solidFill>
                <a:latin typeface="+mj-lt"/>
                <a:ea typeface="宋体" pitchFamily="2" charset="-122"/>
                <a:sym typeface="+mn-ea"/>
              </a:rPr>
              <a:t>四</a:t>
            </a:r>
            <a:r>
              <a:rPr lang="en-US" altLang="zh-CN" sz="1200" dirty="0">
                <a:solidFill>
                  <a:srgbClr val="FF0000"/>
                </a:solidFill>
                <a:latin typeface="+mj-lt"/>
                <a:ea typeface="宋体" pitchFamily="2" charset="-122"/>
                <a:sym typeface="+mn-ea"/>
              </a:rPr>
              <a:t>m</a:t>
            </a:r>
            <a:r>
              <a:rPr lang="en-US" altLang="en-US" sz="1200" dirty="0">
                <a:solidFill>
                  <a:srgbClr val="FF0000"/>
                </a:solidFill>
                <a:latin typeface="+mj-lt"/>
                <a:ea typeface="宋体" pitchFamily="2" charset="-122"/>
                <a:sym typeface="+mn-ea"/>
              </a:rPr>
              <a:t>agnon</a:t>
            </a:r>
            <a:r>
              <a:rPr lang="zh-CN" altLang="en-US" sz="1200" dirty="0">
                <a:solidFill>
                  <a:srgbClr val="FF0000"/>
                </a:solidFill>
                <a:latin typeface="+mj-lt"/>
                <a:ea typeface="宋体" pitchFamily="2" charset="-122"/>
                <a:sym typeface="+mn-ea"/>
              </a:rPr>
              <a:t>的散射</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的模型，此模型可以产生</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光学</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极大地提高了频率测量的精度</a:t>
            </a:r>
            <a:endParaRPr lang="zh-CN" altLang="en-US" sz="1200" dirty="0">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固态磁性中的</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（等间距分布的自旋波模式）由非线性的相互作用产生</a:t>
            </a:r>
            <a:r>
              <a:rPr lang="en-US" altLang="zh-CN" sz="1200" dirty="0">
                <a:latin typeface="+mj-lt"/>
                <a:ea typeface="宋体" pitchFamily="2" charset="-122"/>
                <a:sym typeface="+mn-ea"/>
              </a:rPr>
              <a:t>(modulation instabilities)</a:t>
            </a:r>
            <a:endParaRPr lang="en-US" altLang="zh-CN" sz="1200" dirty="0">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一般描述：两个初始</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衰减成两个不同能量动量的次级</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，但保持总能量、动量不变</a:t>
            </a:r>
            <a:r>
              <a:rPr lang="en-US" altLang="zh-CN" sz="1200" dirty="0">
                <a:solidFill>
                  <a:schemeClr val="tx1"/>
                </a:solidFill>
                <a:latin typeface="+mj-lt"/>
                <a:ea typeface="宋体" pitchFamily="2" charset="-122"/>
                <a:sym typeface="+mn-ea"/>
              </a:rPr>
              <a:t> [15,18]</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是高阶过程，本文通过主动地控制</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来生成</a:t>
            </a:r>
            <a:r>
              <a:rPr lang="en-US" altLang="zh-CN" sz="1200" dirty="0">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4544695" y="3715385"/>
            <a:ext cx="2483485" cy="814705"/>
          </a:xfrm>
          <a:prstGeom prst="rect">
            <a:avLst/>
          </a:prstGeom>
        </p:spPr>
      </p:pic>
      <p:pic>
        <p:nvPicPr>
          <p:cNvPr id="5" name="Picture 4" descr="/home/ligy/Pictures/1.png1"/>
          <p:cNvPicPr>
            <a:picLocks noChangeAspect="true"/>
          </p:cNvPicPr>
          <p:nvPr/>
        </p:nvPicPr>
        <p:blipFill>
          <a:blip r:embed="rId2"/>
          <a:srcRect/>
          <a:stretch>
            <a:fillRect/>
          </a:stretch>
        </p:blipFill>
        <p:spPr>
          <a:xfrm>
            <a:off x="16510" y="2966085"/>
            <a:ext cx="3457575" cy="2672080"/>
          </a:xfrm>
          <a:prstGeom prst="rect">
            <a:avLst/>
          </a:prstGeom>
        </p:spPr>
      </p:pic>
      <p:cxnSp>
        <p:nvCxnSpPr>
          <p:cNvPr id="6" name="Straight Arrow Connector 5"/>
          <p:cNvCxnSpPr/>
          <p:nvPr/>
        </p:nvCxnSpPr>
        <p:spPr>
          <a:xfrm flipV="true">
            <a:off x="2957195" y="4808220"/>
            <a:ext cx="772795" cy="7810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9" idx="1"/>
          </p:cNvCxnSpPr>
          <p:nvPr/>
        </p:nvCxnSpPr>
        <p:spPr>
          <a:xfrm flipV="true">
            <a:off x="2957195" y="5073650"/>
            <a:ext cx="694055" cy="762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3651250" y="4629150"/>
            <a:ext cx="489585" cy="306705"/>
          </a:xfrm>
          <a:prstGeom prst="rect">
            <a:avLst/>
          </a:prstGeom>
          <a:noFill/>
        </p:spPr>
        <p:txBody>
          <a:bodyPr wrap="none" rtlCol="0">
            <a:spAutoFit/>
          </a:bodyPr>
          <a:p>
            <a:r>
              <a:rPr lang="en-US" altLang="en-US" sz="1400"/>
              <a:t>RF1</a:t>
            </a:r>
            <a:endParaRPr lang="en-US" altLang="en-US" sz="1400"/>
          </a:p>
        </p:txBody>
      </p:sp>
      <p:sp>
        <p:nvSpPr>
          <p:cNvPr id="9" name="Text Box 8"/>
          <p:cNvSpPr txBox="true"/>
          <p:nvPr/>
        </p:nvSpPr>
        <p:spPr>
          <a:xfrm>
            <a:off x="3651250" y="4919980"/>
            <a:ext cx="489585" cy="306705"/>
          </a:xfrm>
          <a:prstGeom prst="rect">
            <a:avLst/>
          </a:prstGeom>
          <a:noFill/>
        </p:spPr>
        <p:txBody>
          <a:bodyPr wrap="none" rtlCol="0">
            <a:spAutoFit/>
          </a:bodyPr>
          <a:p>
            <a:r>
              <a:rPr lang="en-US" altLang="en-US" sz="1400"/>
              <a:t>RF2</a:t>
            </a:r>
            <a:endParaRPr lang="en-US" altLang="en-US" sz="1400"/>
          </a:p>
        </p:txBody>
      </p:sp>
      <p:pic>
        <p:nvPicPr>
          <p:cNvPr id="10" name="Picture 9" descr="/home/ligy/Pictures/1.png1"/>
          <p:cNvPicPr>
            <a:picLocks noChangeAspect="true"/>
          </p:cNvPicPr>
          <p:nvPr/>
        </p:nvPicPr>
        <p:blipFill>
          <a:blip r:embed="rId3"/>
          <a:srcRect/>
          <a:stretch>
            <a:fillRect/>
          </a:stretch>
        </p:blipFill>
        <p:spPr>
          <a:xfrm>
            <a:off x="4495800" y="4675505"/>
            <a:ext cx="2483485" cy="405765"/>
          </a:xfrm>
          <a:prstGeom prst="rect">
            <a:avLst/>
          </a:prstGeom>
        </p:spPr>
      </p:pic>
      <p:sp>
        <p:nvSpPr>
          <p:cNvPr id="11" name="Text Box 10"/>
          <p:cNvSpPr txBox="true"/>
          <p:nvPr/>
        </p:nvSpPr>
        <p:spPr>
          <a:xfrm>
            <a:off x="3990340" y="3147695"/>
            <a:ext cx="3336290" cy="52197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charset="0"/>
              </a:rPr>
              <a:t>非线性自旋波动力学的哈密顿量形式</a:t>
            </a:r>
            <a:r>
              <a:rPr lang="en-US" altLang="zh-CN" sz="1400">
                <a:ea typeface="宋体" charset="0"/>
              </a:rPr>
              <a:t>[18,27]</a:t>
            </a:r>
            <a:r>
              <a:rPr lang="zh-CN" altLang="en-US" sz="1400">
                <a:ea typeface="宋体" charset="0"/>
              </a:rPr>
              <a:t>：</a:t>
            </a:r>
            <a:endParaRPr lang="zh-CN" altLang="en-US" sz="1400">
              <a:ea typeface="宋体"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54500" cy="398780"/>
          </a:xfrm>
          <a:prstGeom prst="rect">
            <a:avLst/>
          </a:prstGeom>
          <a:noFill/>
        </p:spPr>
        <p:txBody>
          <a:bodyPr wrap="none" rtlCol="0">
            <a:spAutoFit/>
          </a:bodyPr>
          <a:p>
            <a:pPr algn="l"/>
            <a:r>
              <a:rPr lang="en-US" sz="2000" dirty="0">
                <a:latin typeface="+mj-lt"/>
                <a:ea typeface="宋体" pitchFamily="2" charset="-122"/>
              </a:rPr>
              <a:t>shot noise</a:t>
            </a:r>
            <a:r>
              <a:rPr lang="zh-CN" altLang="en-US" sz="2000" dirty="0">
                <a:latin typeface="+mj-lt"/>
                <a:ea typeface="宋体" pitchFamily="2" charset="-122"/>
              </a:rPr>
              <a:t>总是能反映准粒子电荷吗？</a:t>
            </a:r>
            <a:endParaRPr lang="en-US" altLang="zh-CN" sz="2000" dirty="0">
              <a:latin typeface="+mj-lt"/>
              <a:ea typeface="宋体" pitchFamily="2" charset="-122"/>
            </a:endParaRPr>
          </a:p>
        </p:txBody>
      </p:sp>
      <p:sp>
        <p:nvSpPr>
          <p:cNvPr id="3" name="Text Box 2"/>
          <p:cNvSpPr txBox="true"/>
          <p:nvPr/>
        </p:nvSpPr>
        <p:spPr>
          <a:xfrm>
            <a:off x="4942205" y="421640"/>
            <a:ext cx="2560955" cy="275590"/>
          </a:xfrm>
          <a:prstGeom prst="rect">
            <a:avLst/>
          </a:prstGeom>
          <a:noFill/>
        </p:spPr>
        <p:txBody>
          <a:bodyPr wrap="square" rtlCol="0">
            <a:spAutoFit/>
          </a:bodyPr>
          <a:p>
            <a:r>
              <a:rPr lang="en-US" altLang="en-US" sz="1200">
                <a:sym typeface="+mn-ea"/>
              </a:rPr>
              <a:t>https://arxiv.org/pdf/2111.05575.pdf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51435" y="697230"/>
            <a:ext cx="7306945" cy="119888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准粒子分数电荷是量子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效应的一个基本特性</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电荷用中等温度下</a:t>
            </a:r>
            <a:r>
              <a:rPr lang="en-US" altLang="zh-CN" sz="1200" dirty="0">
                <a:solidFill>
                  <a:schemeClr val="tx1"/>
                </a:solidFill>
                <a:latin typeface="+mj-lt"/>
                <a:ea typeface="宋体" pitchFamily="2" charset="-122"/>
                <a:sym typeface="+mn-ea"/>
              </a:rPr>
              <a:t>(T&gt;30mK)</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a:t>
            </a:r>
            <a:r>
              <a:rPr lang="en-US" altLang="zh-CN" sz="1200" dirty="0">
                <a:solidFill>
                  <a:schemeClr val="tx1"/>
                </a:solidFill>
                <a:latin typeface="+mj-lt"/>
                <a:ea typeface="宋体" pitchFamily="2" charset="-122"/>
                <a:sym typeface="+mn-ea"/>
              </a:rPr>
              <a:t>F=e*/e</a:t>
            </a:r>
            <a:r>
              <a:rPr lang="zh-CN" altLang="en-US" sz="1200" dirty="0">
                <a:solidFill>
                  <a:schemeClr val="tx1"/>
                </a:solidFill>
                <a:latin typeface="+mj-lt"/>
                <a:ea typeface="宋体" pitchFamily="2" charset="-122"/>
                <a:sym typeface="+mn-ea"/>
              </a:rPr>
              <a:t>，通过</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来测量，</a:t>
            </a:r>
            <a:r>
              <a:rPr lang="en-US" altLang="zh-CN" sz="1200" dirty="0">
                <a:solidFill>
                  <a:schemeClr val="tx1"/>
                </a:solidFill>
                <a:latin typeface="+mj-lt"/>
                <a:ea typeface="宋体" pitchFamily="2" charset="-122"/>
                <a:sym typeface="+mn-ea"/>
              </a:rPr>
              <a:t>e*</a:t>
            </a:r>
            <a:r>
              <a:rPr lang="zh-CN" altLang="en-US" sz="1200" dirty="0">
                <a:solidFill>
                  <a:schemeClr val="tx1"/>
                </a:solidFill>
                <a:latin typeface="+mj-lt"/>
                <a:ea typeface="宋体" pitchFamily="2" charset="-122"/>
                <a:sym typeface="+mn-ea"/>
              </a:rPr>
              <a:t>是准粒子电荷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latin typeface="+mj-lt"/>
                <a:ea typeface="宋体" pitchFamily="2" charset="-122"/>
                <a:sym typeface="+mn-ea"/>
              </a:rPr>
              <a:t>本文</a:t>
            </a:r>
            <a:r>
              <a:rPr lang="zh-CN" altLang="en-US" sz="1200" dirty="0">
                <a:solidFill>
                  <a:schemeClr val="tx1"/>
                </a:solidFill>
                <a:latin typeface="+mj-lt"/>
                <a:ea typeface="宋体" pitchFamily="2" charset="-122"/>
                <a:sym typeface="+mn-ea"/>
              </a:rPr>
              <a:t>发现：在低温下</a:t>
            </a:r>
            <a:r>
              <a:rPr lang="en-US" altLang="zh-CN" sz="1200" dirty="0">
                <a:solidFill>
                  <a:schemeClr val="tx1"/>
                </a:solidFill>
                <a:latin typeface="+mj-lt"/>
                <a:ea typeface="宋体" pitchFamily="2" charset="-122"/>
                <a:sym typeface="+mn-ea"/>
              </a:rPr>
              <a:t>(T&lt;10mK)</a:t>
            </a:r>
            <a:r>
              <a:rPr lang="zh-CN" altLang="en-US" sz="1200" dirty="0">
                <a:solidFill>
                  <a:schemeClr val="tx1"/>
                </a:solidFill>
                <a:latin typeface="+mj-lt"/>
                <a:ea typeface="宋体" pitchFamily="2" charset="-122"/>
                <a:sym typeface="+mn-ea"/>
              </a:rPr>
              <a:t>，</a:t>
            </a:r>
            <a:r>
              <a:rPr lang="en-US" altLang="zh-CN" sz="1200" dirty="0">
                <a:solidFill>
                  <a:schemeClr val="tx1"/>
                </a:solidFill>
                <a:latin typeface="+mj-lt"/>
                <a:ea typeface="宋体" pitchFamily="2" charset="-122"/>
                <a:sym typeface="+mn-ea"/>
              </a:rPr>
              <a:t>F</a:t>
            </a:r>
            <a:r>
              <a:rPr lang="zh-CN" altLang="en-US" sz="1200" dirty="0">
                <a:solidFill>
                  <a:schemeClr val="tx1"/>
                </a:solidFill>
                <a:latin typeface="+mj-lt"/>
                <a:ea typeface="宋体" pitchFamily="2" charset="-122"/>
                <a:sym typeface="+mn-ea"/>
              </a:rPr>
              <a:t>等于体填充数，同时在中间电导平台处也发现了噪声（不应该有噪声</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与目前认识相反，在低温下，分数量子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效应中的</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不能反映准粒子电荷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本文发现，电荷与中立模式的作用可以产生</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，其</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因子为估填充数。</a:t>
            </a:r>
            <a:endParaRPr lang="zh-CN" altLang="en-US" sz="1200" dirty="0">
              <a:solidFill>
                <a:schemeClr val="tx1"/>
              </a:solidFill>
              <a:latin typeface="+mj-lt"/>
              <a:ea typeface="宋体" pitchFamily="2"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08585" y="589915"/>
            <a:ext cx="7306945" cy="504634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反演反对称磁性结构中的自旋轨道耦合</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是个强大的工具，用以产生复杂磁结构、电荷与自旋的相互转换、控制磁化动力学</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电流诱导的</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用以从晶格往自旋系统传递角动量，可以导致持续的磁铁磁或反铁磁结构的</a:t>
            </a:r>
            <a:r>
              <a:rPr lang="zh-CN" altLang="en-US" sz="1400" dirty="0">
                <a:latin typeface="+mj-lt"/>
                <a:ea typeface="宋体" pitchFamily="2" charset="-122"/>
                <a:sym typeface="+mn-ea"/>
              </a:rPr>
              <a:t>震荡（</a:t>
            </a:r>
            <a:r>
              <a:rPr lang="en-US" altLang="zh-CN" sz="1400" dirty="0">
                <a:latin typeface="+mj-lt"/>
                <a:ea typeface="宋体" pitchFamily="2" charset="-122"/>
                <a:sym typeface="+mn-ea"/>
              </a:rPr>
              <a:t>SW</a:t>
            </a:r>
            <a:r>
              <a:rPr lang="zh-CN" altLang="en-US" sz="1400" dirty="0">
                <a:latin typeface="+mj-lt"/>
                <a:ea typeface="宋体" pitchFamily="2" charset="-122"/>
                <a:sym typeface="+mn-ea"/>
              </a:rPr>
              <a:t>）和翻转</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也可以操控磁序</a:t>
            </a:r>
            <a:r>
              <a:rPr lang="en-US" altLang="zh-CN" sz="1400" dirty="0">
                <a:solidFill>
                  <a:schemeClr val="tx1"/>
                </a:solidFill>
                <a:latin typeface="+mj-lt"/>
                <a:ea typeface="宋体" pitchFamily="2" charset="-122"/>
                <a:sym typeface="+mn-ea"/>
              </a:rPr>
              <a:t>,domain wall</a:t>
            </a:r>
            <a:r>
              <a:rPr lang="en-US"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skyrmion</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在数据存贮、磁振子应用等方向有重要意义</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关于SOC的微观机制产生于相对论型的量子力学Dirac方程</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在磁性材料中，SOC对以下现象有重要贡献：磁化进动阻尼、反常Hall效应(</a:t>
            </a:r>
            <a:r>
              <a:rPr lang="en-US" altLang="zh-CN" sz="1400" dirty="0">
                <a:latin typeface="+mj-lt"/>
                <a:ea typeface="宋体" pitchFamily="2" charset="-122"/>
                <a:sym typeface="+mn-ea"/>
              </a:rPr>
              <a:t>Nagaosa 2010</a:t>
            </a:r>
            <a:r>
              <a:rPr lang="en-US" altLang="en-US" sz="1400" dirty="0">
                <a:latin typeface="+mj-lt"/>
                <a:ea typeface="宋体" pitchFamily="2" charset="-122"/>
                <a:sym typeface="+mn-ea"/>
              </a:rPr>
              <a:t>)</a:t>
            </a:r>
            <a:r>
              <a:rPr lang="en-US" altLang="zh-CN" sz="1400" dirty="0">
                <a:solidFill>
                  <a:schemeClr val="tx1"/>
                </a:solidFill>
                <a:latin typeface="+mj-lt"/>
                <a:ea typeface="宋体" pitchFamily="2" charset="-122"/>
                <a:sym typeface="+mn-ea"/>
              </a:rPr>
              <a:t>、各向异性磁阻(AMR, 1975)、自旋迟豫(Dyakonov,2008)</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过去的三十年，自旋电子学已经发展出了用以代替磁场来在纳米磁体中读写信息的方法：电流诱导的</a:t>
            </a:r>
            <a:r>
              <a:rPr lang="en-US" altLang="zh-CN" sz="1400" b="1" dirty="0">
                <a:solidFill>
                  <a:srgbClr val="FF0000"/>
                </a:solidFill>
                <a:latin typeface="+mj-lt"/>
                <a:ea typeface="宋体" pitchFamily="2" charset="-122"/>
                <a:sym typeface="+mn-ea"/>
              </a:rPr>
              <a:t>自旋力矩</a:t>
            </a:r>
            <a:r>
              <a:rPr lang="en-US" altLang="zh-CN" sz="1400" dirty="0">
                <a:solidFill>
                  <a:schemeClr val="tx1"/>
                </a:solidFill>
                <a:latin typeface="+mj-lt"/>
                <a:ea typeface="宋体" pitchFamily="2" charset="-122"/>
                <a:sym typeface="+mn-ea"/>
              </a:rPr>
              <a:t>（可集成）</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在两个非共线的磁性层之间传递</a:t>
            </a:r>
            <a:r>
              <a:rPr lang="zh-CN" altLang="en-US" sz="1400" dirty="0">
                <a:solidFill>
                  <a:srgbClr val="FF0000"/>
                </a:solidFill>
                <a:latin typeface="+mj-lt"/>
                <a:ea typeface="宋体" pitchFamily="2" charset="-122"/>
                <a:sym typeface="+mn-ea"/>
              </a:rPr>
              <a:t>自旋角动量</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是目前磁</a:t>
            </a:r>
            <a:r>
              <a:rPr lang="en-US" altLang="zh-CN" sz="1400" dirty="0">
                <a:solidFill>
                  <a:schemeClr val="tx1"/>
                </a:solidFill>
                <a:latin typeface="+mj-lt"/>
                <a:ea typeface="宋体" pitchFamily="2" charset="-122"/>
                <a:sym typeface="+mn-ea"/>
              </a:rPr>
              <a:t>RAMs</a:t>
            </a:r>
            <a:r>
              <a:rPr lang="zh-CN" altLang="en-US" sz="1400" dirty="0">
                <a:solidFill>
                  <a:schemeClr val="tx1"/>
                </a:solidFill>
                <a:latin typeface="+mj-lt"/>
                <a:ea typeface="宋体" pitchFamily="2" charset="-122"/>
                <a:sym typeface="+mn-ea"/>
              </a:rPr>
              <a:t>中控制比特状态的方法。在</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起消极作用：导致自旋迟豫与磁的阻尼，导致通过参照层的电流产生自旋极化，并导致磁化方向的翻转</a:t>
            </a:r>
            <a:r>
              <a:rPr lang="en-US" altLang="zh-CN" sz="1400" dirty="0">
                <a:solidFill>
                  <a:schemeClr val="tx1"/>
                </a:solidFill>
                <a:latin typeface="+mj-lt"/>
                <a:ea typeface="宋体" pitchFamily="2" charset="-122"/>
                <a:sym typeface="+mn-ea"/>
              </a:rPr>
              <a:t>(AMR?)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本文关注</a:t>
            </a:r>
            <a:r>
              <a:rPr lang="zh-CN" altLang="en-US" sz="1400" dirty="0">
                <a:solidFill>
                  <a:schemeClr val="tx1"/>
                </a:solidFill>
                <a:latin typeface="+mj-lt"/>
                <a:ea typeface="宋体" pitchFamily="2" charset="-122"/>
                <a:sym typeface="+mn-ea"/>
              </a:rPr>
              <a:t>另一种自旋力矩：</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（从格点到自旋系统，传递</a:t>
            </a:r>
            <a:r>
              <a:rPr lang="zh-CN" altLang="en-US" sz="1400" dirty="0">
                <a:solidFill>
                  <a:srgbClr val="FF0000"/>
                </a:solidFill>
                <a:latin typeface="+mj-lt"/>
                <a:ea typeface="宋体" pitchFamily="2" charset="-122"/>
                <a:sym typeface="+mn-ea"/>
              </a:rPr>
              <a:t>轨道角动量</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的几种微观机制：</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1. </a:t>
            </a:r>
            <a:r>
              <a:rPr lang="en-US" altLang="zh-CN" sz="1400" dirty="0">
                <a:solidFill>
                  <a:srgbClr val="FF0000"/>
                </a:solidFill>
                <a:latin typeface="+mj-lt"/>
                <a:ea typeface="宋体" pitchFamily="2" charset="-122"/>
                <a:sym typeface="+mn-ea"/>
              </a:rPr>
              <a:t>i</a:t>
            </a:r>
            <a:r>
              <a:rPr lang="en-US" altLang="en-US" sz="1400" dirty="0">
                <a:solidFill>
                  <a:srgbClr val="FF0000"/>
                </a:solidFill>
                <a:latin typeface="+mj-lt"/>
                <a:ea typeface="宋体" pitchFamily="2" charset="-122"/>
                <a:sym typeface="+mn-ea"/>
              </a:rPr>
              <a:t>SGE-SOT</a:t>
            </a:r>
            <a:r>
              <a:rPr lang="en-US" altLang="en-US"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平行于反演破缺界面流动的电流由于</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产生自旋密度，此自旋密度通过交换耦合给邻近的磁性层中的磁化</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施加一个力矩</a:t>
            </a:r>
            <a:r>
              <a:rPr lang="en-US" altLang="zh-CN" sz="1400" dirty="0">
                <a:solidFill>
                  <a:schemeClr val="tx1"/>
                </a:solidFill>
                <a:latin typeface="+mj-lt"/>
                <a:ea typeface="宋体" pitchFamily="2" charset="-122"/>
                <a:sym typeface="+mn-ea"/>
              </a:rPr>
              <a:t>[Manchon</a:t>
            </a:r>
            <a:r>
              <a:rPr lang="en-US" altLang="en-US" sz="1400" dirty="0">
                <a:solidFill>
                  <a:schemeClr val="tx1"/>
                </a:solidFill>
                <a:latin typeface="+mj-lt"/>
                <a:ea typeface="宋体" pitchFamily="2" charset="-122"/>
                <a:sym typeface="+mn-ea"/>
              </a:rPr>
              <a:t> </a:t>
            </a:r>
            <a:r>
              <a:rPr lang="en-US" altLang="zh-CN" sz="1400" dirty="0">
                <a:solidFill>
                  <a:schemeClr val="tx1"/>
                </a:solidFill>
                <a:latin typeface="+mj-lt"/>
                <a:ea typeface="宋体" pitchFamily="2" charset="-122"/>
                <a:sym typeface="+mn-ea"/>
              </a:rPr>
              <a:t>and Zhang, 2008</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。这个机制产生的效应：Rashba-Edelstein effect ， the inverse spin galvanic</a:t>
            </a:r>
            <a:r>
              <a:rPr lang="en-US" altLang="zh-CN"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effect (iSGE)</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界面效应</a:t>
            </a:r>
            <a:r>
              <a:rPr lang="en-US" altLang="zh-CN" sz="1400" b="1" dirty="0">
                <a:solidFill>
                  <a:srgbClr val="FF0000"/>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2. </a:t>
            </a:r>
            <a:r>
              <a:rPr lang="en-US" altLang="en-US" sz="1400" dirty="0">
                <a:solidFill>
                  <a:srgbClr val="FF0000"/>
                </a:solidFill>
                <a:latin typeface="+mj-lt"/>
                <a:ea typeface="宋体" pitchFamily="2" charset="-122"/>
                <a:sym typeface="+mn-ea"/>
              </a:rPr>
              <a:t>SHE-SOT</a:t>
            </a:r>
            <a:r>
              <a:rPr lang="en-US" altLang="en-US" sz="1400" dirty="0">
                <a:solidFill>
                  <a:schemeClr val="tx1"/>
                </a:solidFill>
                <a:latin typeface="+mj-lt"/>
                <a:ea typeface="宋体" pitchFamily="2" charset="-122"/>
                <a:sym typeface="+mn-ea"/>
              </a:rPr>
              <a:t>: SOC</a:t>
            </a:r>
            <a:r>
              <a:rPr lang="zh-CN" altLang="en-US" sz="1400" dirty="0">
                <a:solidFill>
                  <a:schemeClr val="tx1"/>
                </a:solidFill>
                <a:latin typeface="+mj-lt"/>
                <a:ea typeface="宋体" pitchFamily="2" charset="-122"/>
                <a:sym typeface="+mn-ea"/>
              </a:rPr>
              <a:t>通过</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在非磁金属中产生一个自旋流，自旋流传播到界面后被邻近铁磁体以磁化力矩的形式吸收。</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块体效应</a:t>
            </a:r>
            <a:r>
              <a:rPr lang="en-US" altLang="zh-CN" sz="1400" b="1" dirty="0">
                <a:solidFill>
                  <a:srgbClr val="FF0000"/>
                </a:solidFill>
                <a:latin typeface="+mj-lt"/>
                <a:ea typeface="宋体" pitchFamily="2" charset="-122"/>
                <a:sym typeface="+mn-ea"/>
              </a:rPr>
              <a:t>)</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1.2. </a:t>
            </a:r>
            <a:r>
              <a:rPr lang="zh-CN" altLang="en-US" sz="1400" dirty="0">
                <a:solidFill>
                  <a:schemeClr val="tx1"/>
                </a:solidFill>
                <a:latin typeface="+mj-lt"/>
                <a:ea typeface="宋体" pitchFamily="2" charset="-122"/>
                <a:sym typeface="+mn-ea"/>
              </a:rPr>
              <a:t>机制可以同时贡献</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，并且在常用的</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尺寸结构中，两种机制的界线也变得模糊）</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3. </a:t>
            </a:r>
            <a:r>
              <a:rPr lang="zh-CN" altLang="en-US" sz="1400" dirty="0">
                <a:solidFill>
                  <a:schemeClr val="tx1"/>
                </a:solidFill>
                <a:latin typeface="+mj-lt"/>
                <a:ea typeface="宋体" pitchFamily="2" charset="-122"/>
                <a:sym typeface="+mn-ea"/>
              </a:rPr>
              <a:t>未知机制对</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的贡献：界面氧化、铁磁体中流动的自旋极化电流感受到的自旋依赖的散射</a:t>
            </a:r>
            <a:endParaRPr lang="en-US" altLang="zh-CN" sz="1400" dirty="0">
              <a:solidFill>
                <a:schemeClr val="tx1"/>
              </a:solidFill>
              <a:latin typeface="+mj-lt"/>
              <a:ea typeface="宋体"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52067" y="4655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8" name="Text Box 7"/>
          <p:cNvSpPr txBox="true"/>
          <p:nvPr/>
        </p:nvSpPr>
        <p:spPr>
          <a:xfrm>
            <a:off x="217170" y="4000500"/>
            <a:ext cx="7126605" cy="995045"/>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80604020202020204" pitchFamily="34" charset="0"/>
              <a:buChar char="•"/>
            </a:pPr>
            <a:r>
              <a:rPr lang="zh-CN" altLang="en-US" sz="1400" dirty="0">
                <a:ea typeface="宋体" pitchFamily="2" charset="-122"/>
              </a:rPr>
              <a:t>无序有两个作用：</a:t>
            </a:r>
            <a:endParaRPr lang="zh-CN" altLang="en-US" sz="1400" dirty="0">
              <a:ea typeface="宋体" pitchFamily="2" charset="-122"/>
            </a:endParaRPr>
          </a:p>
          <a:p>
            <a:pPr lvl="1" indent="0">
              <a:lnSpc>
                <a:spcPct val="90000"/>
              </a:lnSpc>
              <a:buNone/>
            </a:pPr>
            <a:r>
              <a:rPr lang="en-US" altLang="zh-CN" sz="1400" dirty="0">
                <a:ea typeface="宋体" pitchFamily="2" charset="-122"/>
              </a:rPr>
              <a:t>1. </a:t>
            </a:r>
            <a:r>
              <a:rPr lang="zh-CN" altLang="en-US" sz="1400" dirty="0">
                <a:ea typeface="宋体" pitchFamily="2" charset="-122"/>
              </a:rPr>
              <a:t>小强度时将电子与空穴的边缘态混合，来增强电导。</a:t>
            </a:r>
            <a:endParaRPr lang="zh-CN" altLang="en-US" sz="1400" dirty="0">
              <a:ea typeface="宋体" pitchFamily="2" charset="-122"/>
            </a:endParaRPr>
          </a:p>
          <a:p>
            <a:pPr lvl="1" indent="0">
              <a:lnSpc>
                <a:spcPct val="90000"/>
              </a:lnSpc>
              <a:buNone/>
            </a:pPr>
            <a:r>
              <a:rPr lang="en-US" altLang="zh-CN" sz="1400" dirty="0">
                <a:ea typeface="宋体" pitchFamily="2" charset="-122"/>
              </a:rPr>
              <a:t>2. </a:t>
            </a:r>
            <a:r>
              <a:rPr lang="zh-CN" altLang="en-US" sz="1400" dirty="0">
                <a:ea typeface="宋体" pitchFamily="2" charset="-122"/>
              </a:rPr>
              <a:t>大强度时，使体系进入绝缘态。</a:t>
            </a:r>
            <a:endParaRPr lang="zh-CN" altLang="en-US" sz="1400" dirty="0">
              <a:ea typeface="宋体" pitchFamily="2" charset="-122"/>
            </a:endParaRPr>
          </a:p>
        </p:txBody>
      </p:sp>
      <p:sp>
        <p:nvSpPr>
          <p:cNvPr id="12" name="Text Box 11"/>
          <p:cNvSpPr txBox="true"/>
          <p:nvPr/>
        </p:nvSpPr>
        <p:spPr>
          <a:xfrm>
            <a:off x="5361305" y="506730"/>
            <a:ext cx="2036445"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true"/>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宋体" pitchFamily="2" charset="-122"/>
              </a:rPr>
              <a:t>加无序</a:t>
            </a:r>
            <a:endParaRPr lang="zh-CN" altLang="en-US" sz="1600">
              <a:solidFill>
                <a:srgbClr val="FF0000"/>
              </a:solidFill>
              <a:ea typeface="宋体" pitchFamily="2" charset="-122"/>
            </a:endParaRPr>
          </a:p>
        </p:txBody>
      </p:sp>
      <p:pic>
        <p:nvPicPr>
          <p:cNvPr id="3" name="Picture 2" descr="1"/>
          <p:cNvPicPr>
            <a:picLocks noChangeAspect="true"/>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true"/>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true"/>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56515" y="886460"/>
            <a:ext cx="7448550" cy="45808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692"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38100" y="1055370"/>
            <a:ext cx="7448550" cy="2590800"/>
          </a:xfrm>
          <a:prstGeom prst="rect">
            <a:avLst/>
          </a:prstGeom>
        </p:spPr>
      </p:pic>
      <p:sp>
        <p:nvSpPr>
          <p:cNvPr id="5" name="Text Box 4"/>
          <p:cNvSpPr txBox="true"/>
          <p:nvPr/>
        </p:nvSpPr>
        <p:spPr>
          <a:xfrm>
            <a:off x="345440" y="662305"/>
            <a:ext cx="1649095" cy="337185"/>
          </a:xfrm>
          <a:prstGeom prst="rect">
            <a:avLst/>
          </a:prstGeom>
          <a:noFill/>
        </p:spPr>
        <p:txBody>
          <a:bodyPr wrap="square" rtlCol="0">
            <a:spAutoFit/>
          </a:bodyPr>
          <a:p>
            <a:r>
              <a:rPr lang="zh-CN" altLang="en-US" sz="1600">
                <a:ea typeface="宋体" charset="0"/>
              </a:rPr>
              <a:t>垂直电流</a:t>
            </a:r>
            <a:r>
              <a:rPr lang="en-US" altLang="en-US" sz="1600"/>
              <a:t>STT</a:t>
            </a:r>
            <a:endParaRPr lang="en-US" altLang="en-US" sz="1600"/>
          </a:p>
        </p:txBody>
      </p:sp>
      <p:sp>
        <p:nvSpPr>
          <p:cNvPr id="6" name="Text Box 5"/>
          <p:cNvSpPr txBox="true"/>
          <p:nvPr/>
        </p:nvSpPr>
        <p:spPr>
          <a:xfrm>
            <a:off x="2780665" y="662305"/>
            <a:ext cx="1270635" cy="337185"/>
          </a:xfrm>
          <a:prstGeom prst="rect">
            <a:avLst/>
          </a:prstGeom>
          <a:noFill/>
        </p:spPr>
        <p:txBody>
          <a:bodyPr wrap="square" rtlCol="0">
            <a:spAutoFit/>
          </a:bodyPr>
          <a:p>
            <a:r>
              <a:rPr lang="en-US" altLang="en-US" sz="1600"/>
              <a:t>SHE-SOT</a:t>
            </a:r>
            <a:endParaRPr lang="en-US" altLang="en-US" sz="1600"/>
          </a:p>
        </p:txBody>
      </p:sp>
      <p:sp>
        <p:nvSpPr>
          <p:cNvPr id="7" name="Text Box 6"/>
          <p:cNvSpPr txBox="true"/>
          <p:nvPr/>
        </p:nvSpPr>
        <p:spPr>
          <a:xfrm>
            <a:off x="5476875" y="662305"/>
            <a:ext cx="1270635" cy="337185"/>
          </a:xfrm>
          <a:prstGeom prst="rect">
            <a:avLst/>
          </a:prstGeom>
          <a:noFill/>
        </p:spPr>
        <p:txBody>
          <a:bodyPr wrap="square" rtlCol="0">
            <a:spAutoFit/>
          </a:bodyPr>
          <a:p>
            <a:r>
              <a:rPr lang="en-US" altLang="en-US" sz="1600"/>
              <a:t>iSGE-SOT</a:t>
            </a:r>
            <a:endParaRPr lang="en-US" altLang="en-US" sz="1600"/>
          </a:p>
        </p:txBody>
      </p:sp>
      <p:sp>
        <p:nvSpPr>
          <p:cNvPr id="8" name="Text Box 7"/>
          <p:cNvSpPr txBox="true"/>
          <p:nvPr/>
        </p:nvSpPr>
        <p:spPr>
          <a:xfrm>
            <a:off x="2115185" y="3717290"/>
            <a:ext cx="2601595" cy="368300"/>
          </a:xfrm>
          <a:prstGeom prst="rect">
            <a:avLst/>
          </a:prstGeom>
          <a:noFill/>
        </p:spPr>
        <p:txBody>
          <a:bodyPr wrap="square" rtlCol="0">
            <a:spAutoFit/>
          </a:bodyPr>
          <a:p>
            <a:r>
              <a:rPr lang="en-US" altLang="en-US"/>
              <a:t>bulk SOC to spin current</a:t>
            </a:r>
            <a:endParaRPr lang="en-US" altLang="en-US"/>
          </a:p>
        </p:txBody>
      </p:sp>
      <p:sp>
        <p:nvSpPr>
          <p:cNvPr id="9" name="Text Box 8"/>
          <p:cNvSpPr txBox="true"/>
          <p:nvPr/>
        </p:nvSpPr>
        <p:spPr>
          <a:xfrm>
            <a:off x="4819015" y="3717290"/>
            <a:ext cx="2601595" cy="368300"/>
          </a:xfrm>
          <a:prstGeom prst="rect">
            <a:avLst/>
          </a:prstGeom>
          <a:noFill/>
        </p:spPr>
        <p:txBody>
          <a:bodyPr wrap="square" rtlCol="0">
            <a:spAutoFit/>
          </a:bodyPr>
          <a:p>
            <a:r>
              <a:rPr lang="en-US" altLang="en-US"/>
              <a:t>interfacial spin density</a:t>
            </a:r>
            <a:endParaRPr lang="en-US" altLang="en-US"/>
          </a:p>
        </p:txBody>
      </p:sp>
      <p:sp>
        <p:nvSpPr>
          <p:cNvPr id="15" name="Text Box 14"/>
          <p:cNvSpPr txBox="true"/>
          <p:nvPr/>
        </p:nvSpPr>
        <p:spPr>
          <a:xfrm>
            <a:off x="38100" y="4184650"/>
            <a:ext cx="7306945" cy="138366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还有一种</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，即</a:t>
            </a:r>
            <a:r>
              <a:rPr lang="zh-CN" altLang="en-US" sz="1400" dirty="0">
                <a:solidFill>
                  <a:srgbClr val="FF0000"/>
                </a:solidFill>
                <a:latin typeface="+mj-lt"/>
                <a:ea typeface="宋体" pitchFamily="2" charset="-122"/>
                <a:sym typeface="+mn-ea"/>
              </a:rPr>
              <a:t>面内电流</a:t>
            </a:r>
            <a:r>
              <a:rPr lang="zh-CN" altLang="en-US" sz="1400" dirty="0">
                <a:solidFill>
                  <a:schemeClr val="tx1"/>
                </a:solidFill>
                <a:latin typeface="+mj-lt"/>
                <a:ea typeface="宋体" pitchFamily="2" charset="-122"/>
                <a:sym typeface="+mn-ea"/>
              </a:rPr>
              <a:t>引起的自旋力矩</a:t>
            </a:r>
            <a:endParaRPr 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sz="1400" dirty="0">
                <a:solidFill>
                  <a:schemeClr val="tx1"/>
                </a:solidFill>
                <a:latin typeface="+mj-lt"/>
                <a:ea typeface="宋体" pitchFamily="2" charset="-122"/>
                <a:sym typeface="+mn-ea"/>
              </a:rPr>
              <a:t>recording</a:t>
            </a:r>
            <a:r>
              <a:rPr lang="zh-CN" altLang="en-US" sz="1400" dirty="0">
                <a:solidFill>
                  <a:schemeClr val="tx1"/>
                </a:solidFill>
                <a:latin typeface="+mj-lt"/>
                <a:ea typeface="宋体" pitchFamily="2" charset="-122"/>
                <a:sym typeface="+mn-ea"/>
              </a:rPr>
              <a:t>层磁化动力学由</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方程支配：</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a:t>
            </a:r>
            <a:r>
              <a:rPr lang="zh-CN" altLang="en-US" sz="1400" dirty="0">
                <a:solidFill>
                  <a:schemeClr val="tx1"/>
                </a:solidFill>
                <a:latin typeface="+mj-lt"/>
                <a:ea typeface="宋体" pitchFamily="2" charset="-122"/>
                <a:sym typeface="+mn-ea"/>
              </a:rPr>
              <a:t>表示不能由能量密度得到的力矩，如电流产生的力矩，一般垂直于</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，一般形式为：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\chi</a:t>
            </a:r>
            <a:r>
              <a:rPr lang="zh-CN" altLang="en-US" sz="1400" dirty="0">
                <a:solidFill>
                  <a:schemeClr val="tx1"/>
                </a:solidFill>
                <a:latin typeface="+mj-lt"/>
                <a:ea typeface="宋体" pitchFamily="2" charset="-122"/>
                <a:sym typeface="+mn-ea"/>
              </a:rPr>
              <a:t>是单位矢量，具体取决于</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的内在机制</a:t>
            </a:r>
            <a:endParaRPr lang="zh-CN" altLang="en-US" sz="1400" dirty="0">
              <a:solidFill>
                <a:schemeClr val="tx1"/>
              </a:solidFill>
              <a:latin typeface="+mj-lt"/>
              <a:ea typeface="宋体" pitchFamily="2" charset="-122"/>
              <a:sym typeface="+mn-ea"/>
            </a:endParaRPr>
          </a:p>
        </p:txBody>
      </p:sp>
      <p:pic>
        <p:nvPicPr>
          <p:cNvPr id="10" name="Picture 9" descr="/home/ligy/Pictures/1.png1"/>
          <p:cNvPicPr>
            <a:picLocks noChangeAspect="true"/>
          </p:cNvPicPr>
          <p:nvPr/>
        </p:nvPicPr>
        <p:blipFill>
          <a:blip r:embed="rId2"/>
          <a:srcRect/>
          <a:stretch>
            <a:fillRect/>
          </a:stretch>
        </p:blipFill>
        <p:spPr>
          <a:xfrm>
            <a:off x="4459605" y="4085590"/>
            <a:ext cx="2722245" cy="488315"/>
          </a:xfrm>
          <a:prstGeom prst="rect">
            <a:avLst/>
          </a:prstGeom>
        </p:spPr>
      </p:pic>
      <p:pic>
        <p:nvPicPr>
          <p:cNvPr id="11" name="Picture 10" descr="/home/ligy/Pictures/1.png1"/>
          <p:cNvPicPr>
            <a:picLocks noChangeAspect="true"/>
          </p:cNvPicPr>
          <p:nvPr/>
        </p:nvPicPr>
        <p:blipFill>
          <a:blip r:embed="rId3"/>
          <a:srcRect/>
          <a:stretch>
            <a:fillRect/>
          </a:stretch>
        </p:blipFill>
        <p:spPr>
          <a:xfrm>
            <a:off x="1994535" y="4959668"/>
            <a:ext cx="2722245" cy="257810"/>
          </a:xfrm>
          <a:prstGeom prst="rect">
            <a:avLst/>
          </a:prstGeom>
        </p:spPr>
      </p:pic>
      <p:pic>
        <p:nvPicPr>
          <p:cNvPr id="12" name="Picture 11" descr="1"/>
          <p:cNvPicPr>
            <a:picLocks noChangeAspect="true"/>
          </p:cNvPicPr>
          <p:nvPr/>
        </p:nvPicPr>
        <p:blipFill>
          <a:blip r:embed="rId4"/>
          <a:stretch>
            <a:fillRect/>
          </a:stretch>
        </p:blipFill>
        <p:spPr>
          <a:xfrm>
            <a:off x="5397500" y="4959985"/>
            <a:ext cx="2089150" cy="6083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306945" cy="310769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分别为</a:t>
            </a:r>
            <a:r>
              <a:rPr lang="en-US" altLang="zh-CN" sz="1400" dirty="0">
                <a:solidFill>
                  <a:schemeClr val="tx1"/>
                </a:solidFill>
                <a:latin typeface="+mj-lt"/>
                <a:ea typeface="宋体" pitchFamily="2" charset="-122"/>
                <a:sym typeface="+mn-ea"/>
              </a:rPr>
              <a:t>field-like</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damping-like</a:t>
            </a:r>
            <a:r>
              <a:rPr lang="zh-CN" altLang="en-US" sz="1400" dirty="0">
                <a:solidFill>
                  <a:schemeClr val="tx1"/>
                </a:solidFill>
                <a:latin typeface="+mj-lt"/>
                <a:ea typeface="宋体" pitchFamily="2" charset="-122"/>
                <a:sym typeface="+mn-ea"/>
              </a:rPr>
              <a:t>项，因为它们是垂直分量和径向分量，作用分别等同于有效场和</a:t>
            </a:r>
            <a:r>
              <a:rPr lang="en-US" altLang="zh-CN" sz="1400" dirty="0">
                <a:solidFill>
                  <a:schemeClr val="tx1"/>
                </a:solidFill>
                <a:latin typeface="+mj-lt"/>
                <a:ea typeface="宋体" pitchFamily="2" charset="-122"/>
                <a:sym typeface="+mn-ea"/>
              </a:rPr>
              <a:t>damping</a:t>
            </a:r>
            <a:r>
              <a:rPr lang="zh-CN" altLang="en-US" sz="1400" dirty="0">
                <a:solidFill>
                  <a:schemeClr val="tx1"/>
                </a:solidFill>
                <a:latin typeface="+mj-lt"/>
                <a:ea typeface="宋体" pitchFamily="2" charset="-122"/>
                <a:sym typeface="+mn-ea"/>
              </a:rPr>
              <a:t>项</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目前的</a:t>
            </a:r>
            <a:r>
              <a:rPr lang="en-US" altLang="zh-CN" sz="1400" dirty="0">
                <a:solidFill>
                  <a:schemeClr val="tx1"/>
                </a:solidFill>
                <a:latin typeface="+mj-lt"/>
                <a:ea typeface="宋体" pitchFamily="2" charset="-122"/>
                <a:sym typeface="+mn-ea"/>
              </a:rPr>
              <a:t>MRAM</a:t>
            </a:r>
            <a:r>
              <a:rPr lang="zh-CN" altLang="en-US" sz="1400" dirty="0">
                <a:solidFill>
                  <a:schemeClr val="tx1"/>
                </a:solidFill>
                <a:latin typeface="+mj-lt"/>
                <a:ea typeface="宋体" pitchFamily="2" charset="-122"/>
                <a:sym typeface="+mn-ea"/>
              </a:rPr>
              <a:t>比特读取操作作用隧穿磁阻</a:t>
            </a:r>
            <a:r>
              <a:rPr lang="en-US" altLang="zh-CN" sz="1400" dirty="0">
                <a:solidFill>
                  <a:schemeClr val="tx1"/>
                </a:solidFill>
                <a:latin typeface="+mj-lt"/>
                <a:ea typeface="宋体" pitchFamily="2" charset="-122"/>
                <a:sym typeface="+mn-ea"/>
              </a:rPr>
              <a:t>(TMR)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相比于</a:t>
            </a:r>
            <a:r>
              <a:rPr lang="en-US" altLang="zh-CN" sz="1400" dirty="0">
                <a:solidFill>
                  <a:schemeClr val="tx1"/>
                </a:solidFill>
                <a:latin typeface="+mj-lt"/>
                <a:ea typeface="宋体" pitchFamily="2" charset="-122"/>
                <a:sym typeface="+mn-ea"/>
              </a:rPr>
              <a:t>STT-MRAM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SOT-MRAM</a:t>
            </a:r>
            <a:r>
              <a:rPr lang="zh-CN" altLang="en-US" sz="1400" dirty="0">
                <a:solidFill>
                  <a:schemeClr val="tx1"/>
                </a:solidFill>
                <a:latin typeface="+mj-lt"/>
                <a:ea typeface="宋体" pitchFamily="2" charset="-122"/>
                <a:sym typeface="+mn-ea"/>
              </a:rPr>
              <a:t>的读写电流路径是分开的，这在器件上有巨大的优势</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SOT-MRAM</a:t>
            </a:r>
            <a:r>
              <a:rPr lang="zh-CN" altLang="en-US" sz="1400" dirty="0">
                <a:latin typeface="+mj-lt"/>
                <a:ea typeface="宋体" pitchFamily="2" charset="-122"/>
                <a:sym typeface="+mn-ea"/>
              </a:rPr>
              <a:t>的劣势：体积大（低存贮密度），适于集成的处理哭缓存</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非均匀磁结构是</a:t>
            </a:r>
            <a:r>
              <a:rPr lang="en-US" altLang="zh-CN" sz="1400" dirty="0">
                <a:solidFill>
                  <a:schemeClr val="tx1"/>
                </a:solidFill>
                <a:latin typeface="+mj-lt"/>
                <a:ea typeface="宋体" pitchFamily="2" charset="-122"/>
                <a:sym typeface="+mn-ea"/>
              </a:rPr>
              <a:t>racetrack</a:t>
            </a:r>
            <a:r>
              <a:rPr lang="zh-CN" altLang="en-US" sz="1400" dirty="0">
                <a:solidFill>
                  <a:schemeClr val="tx1"/>
                </a:solidFill>
                <a:latin typeface="+mj-lt"/>
                <a:ea typeface="宋体" pitchFamily="2" charset="-122"/>
                <a:sym typeface="+mn-ea"/>
              </a:rPr>
              <a:t>存贮概念的基础</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上下状态的磁畴可以被同步移动，这样就可以被单个磁阻探测器读取</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d</a:t>
            </a:r>
            <a:r>
              <a:rPr lang="en-US" altLang="en-US" sz="1400" dirty="0">
                <a:solidFill>
                  <a:schemeClr val="tx1"/>
                </a:solidFill>
                <a:latin typeface="+mj-lt"/>
                <a:ea typeface="宋体" pitchFamily="2" charset="-122"/>
                <a:sym typeface="+mn-ea"/>
              </a:rPr>
              <a:t>epining</a:t>
            </a:r>
            <a:r>
              <a:rPr lang="zh-CN" altLang="en-US" sz="1400" dirty="0">
                <a:solidFill>
                  <a:schemeClr val="tx1"/>
                </a:solidFill>
                <a:latin typeface="+mj-lt"/>
                <a:ea typeface="宋体" pitchFamily="2" charset="-122"/>
                <a:sym typeface="+mn-ea"/>
              </a:rPr>
              <a:t>电流很小</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研究目前集中在单个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在电流驱动下的运动</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测量技术：简谐振</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电压分析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方程可以直观地获得</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运动的描述，被推广到各种情况下</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 + STT(Thiaville et al., 2005)</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Thiele + S</a:t>
            </a:r>
            <a:r>
              <a:rPr lang="en-US" altLang="en-US" sz="1400" dirty="0">
                <a:latin typeface="+mj-lt"/>
                <a:ea typeface="宋体" pitchFamily="2" charset="-122"/>
                <a:sym typeface="+mn-ea"/>
              </a:rPr>
              <a:t>O</a:t>
            </a:r>
            <a:r>
              <a:rPr lang="en-US" altLang="zh-CN" sz="1400" dirty="0">
                <a:latin typeface="+mj-lt"/>
                <a:ea typeface="宋体" pitchFamily="2" charset="-122"/>
                <a:sym typeface="+mn-ea"/>
              </a:rPr>
              <a:t>T(Sampaio et al., 2013)</a:t>
            </a:r>
            <a:endParaRPr lang="en-US" alt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endParaRPr lang="en-US" altLang="zh-CN" sz="1400" dirty="0">
              <a:solidFill>
                <a:schemeClr val="tx1"/>
              </a:solidFill>
              <a:latin typeface="+mj-lt"/>
              <a:ea typeface="宋体" pitchFamily="2" charset="-122"/>
              <a:sym typeface="+mn-ea"/>
            </a:endParaRPr>
          </a:p>
        </p:txBody>
      </p:sp>
      <p:pic>
        <p:nvPicPr>
          <p:cNvPr id="2" name="Picture 1" descr="1"/>
          <p:cNvPicPr>
            <a:picLocks noChangeAspect="true"/>
          </p:cNvPicPr>
          <p:nvPr/>
        </p:nvPicPr>
        <p:blipFill>
          <a:blip r:embed="rId1"/>
          <a:stretch>
            <a:fillRect/>
          </a:stretch>
        </p:blipFill>
        <p:spPr>
          <a:xfrm>
            <a:off x="5859780" y="1522730"/>
            <a:ext cx="1677035" cy="1259205"/>
          </a:xfrm>
          <a:prstGeom prst="rect">
            <a:avLst/>
          </a:prstGeom>
        </p:spPr>
      </p:pic>
      <p:pic>
        <p:nvPicPr>
          <p:cNvPr id="5" name="Picture 4" descr="1"/>
          <p:cNvPicPr>
            <a:picLocks noChangeAspect="true"/>
          </p:cNvPicPr>
          <p:nvPr/>
        </p:nvPicPr>
        <p:blipFill>
          <a:blip r:embed="rId2"/>
          <a:stretch>
            <a:fillRect/>
          </a:stretch>
        </p:blipFill>
        <p:spPr>
          <a:xfrm>
            <a:off x="3079750" y="3180715"/>
            <a:ext cx="2791460" cy="220345"/>
          </a:xfrm>
          <a:prstGeom prst="rect">
            <a:avLst/>
          </a:prstGeom>
        </p:spPr>
      </p:pic>
      <p:pic>
        <p:nvPicPr>
          <p:cNvPr id="6" name="Picture 5" descr="1"/>
          <p:cNvPicPr>
            <a:picLocks noChangeAspect="true"/>
          </p:cNvPicPr>
          <p:nvPr/>
        </p:nvPicPr>
        <p:blipFill>
          <a:blip r:embed="rId3"/>
          <a:stretch>
            <a:fillRect/>
          </a:stretch>
        </p:blipFill>
        <p:spPr>
          <a:xfrm>
            <a:off x="1973580" y="3401060"/>
            <a:ext cx="3576320" cy="448310"/>
          </a:xfrm>
          <a:prstGeom prst="rect">
            <a:avLst/>
          </a:prstGeom>
        </p:spPr>
      </p:pic>
      <p:pic>
        <p:nvPicPr>
          <p:cNvPr id="7" name="Picture 6" descr="1"/>
          <p:cNvPicPr>
            <a:picLocks noChangeAspect="true"/>
          </p:cNvPicPr>
          <p:nvPr/>
        </p:nvPicPr>
        <p:blipFill>
          <a:blip r:embed="rId4"/>
          <a:stretch>
            <a:fillRect/>
          </a:stretch>
        </p:blipFill>
        <p:spPr>
          <a:xfrm>
            <a:off x="1652905" y="3849370"/>
            <a:ext cx="3333750" cy="1797685"/>
          </a:xfrm>
          <a:prstGeom prst="rect">
            <a:avLst/>
          </a:prstGeom>
        </p:spPr>
      </p:pic>
      <p:sp>
        <p:nvSpPr>
          <p:cNvPr id="8" name="Text Box 7"/>
          <p:cNvSpPr txBox="true"/>
          <p:nvPr/>
        </p:nvSpPr>
        <p:spPr>
          <a:xfrm>
            <a:off x="2040890" y="3920490"/>
            <a:ext cx="594995" cy="275590"/>
          </a:xfrm>
          <a:prstGeom prst="rect">
            <a:avLst/>
          </a:prstGeom>
          <a:noFill/>
        </p:spPr>
        <p:txBody>
          <a:bodyPr wrap="square" rtlCol="0">
            <a:spAutoFit/>
          </a:bodyPr>
          <a:p>
            <a:r>
              <a:rPr lang="en-US" altLang="zh-CN" sz="1200">
                <a:solidFill>
                  <a:srgbClr val="FF0000"/>
                </a:solidFill>
                <a:ea typeface="宋体" pitchFamily="2" charset="-122"/>
              </a:rPr>
              <a:t>STT</a:t>
            </a:r>
            <a:endParaRPr lang="en-US" altLang="zh-CN" sz="1200">
              <a:solidFill>
                <a:srgbClr val="FF0000"/>
              </a:solidFill>
              <a:ea typeface="宋体" pitchFamily="2" charset="-122"/>
            </a:endParaRPr>
          </a:p>
        </p:txBody>
      </p:sp>
      <p:sp>
        <p:nvSpPr>
          <p:cNvPr id="9" name="Text Box 8"/>
          <p:cNvSpPr txBox="true"/>
          <p:nvPr/>
        </p:nvSpPr>
        <p:spPr>
          <a:xfrm>
            <a:off x="4304665" y="3920490"/>
            <a:ext cx="1555115" cy="275590"/>
          </a:xfrm>
          <a:prstGeom prst="rect">
            <a:avLst/>
          </a:prstGeom>
          <a:noFill/>
        </p:spPr>
        <p:txBody>
          <a:bodyPr wrap="square" rtlCol="0">
            <a:spAutoFit/>
          </a:bodyPr>
          <a:p>
            <a:r>
              <a:rPr lang="en-US" altLang="en-US" sz="1200">
                <a:solidFill>
                  <a:srgbClr val="FF0000"/>
                </a:solidFill>
                <a:ea typeface="宋体" pitchFamily="2" charset="-122"/>
              </a:rPr>
              <a:t>damping-like </a:t>
            </a:r>
            <a:r>
              <a:rPr lang="en-US" altLang="zh-CN" sz="1200">
                <a:solidFill>
                  <a:srgbClr val="FF0000"/>
                </a:solidFill>
                <a:ea typeface="宋体" pitchFamily="2" charset="-122"/>
              </a:rPr>
              <a:t>S</a:t>
            </a:r>
            <a:r>
              <a:rPr lang="en-US" altLang="en-US" sz="1200">
                <a:solidFill>
                  <a:srgbClr val="FF0000"/>
                </a:solidFill>
                <a:ea typeface="宋体" pitchFamily="2" charset="-122"/>
              </a:rPr>
              <a:t>O</a:t>
            </a:r>
            <a:r>
              <a:rPr lang="en-US" altLang="zh-CN" sz="1200">
                <a:solidFill>
                  <a:srgbClr val="FF0000"/>
                </a:solidFill>
                <a:ea typeface="宋体" pitchFamily="2" charset="-122"/>
              </a:rPr>
              <a:t>T</a:t>
            </a:r>
            <a:endParaRPr lang="en-US" altLang="zh-CN" sz="1200">
              <a:solidFill>
                <a:srgbClr val="FF0000"/>
              </a:solidFill>
              <a:ea typeface="宋体"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62380" y="27305"/>
            <a:ext cx="5036820" cy="398780"/>
          </a:xfrm>
          <a:prstGeom prst="rect">
            <a:avLst/>
          </a:prstGeom>
          <a:noFill/>
        </p:spPr>
        <p:txBody>
          <a:bodyPr wrap="square" rtlCol="0">
            <a:spAutoFit/>
          </a:bodyPr>
          <a:p>
            <a:pPr algn="l"/>
            <a:r>
              <a:rPr lang="zh-CN" altLang="" sz="2000" dirty="0">
                <a:latin typeface="+mj-lt"/>
                <a:ea typeface="宋体" pitchFamily="2" charset="-122"/>
              </a:rPr>
              <a:t>六角晶格铁磁体中</a:t>
            </a:r>
            <a:r>
              <a:rPr lang="" altLang="zh-CN" sz="2000" dirty="0">
                <a:latin typeface="+mj-lt"/>
                <a:ea typeface="宋体" pitchFamily="2" charset="-122"/>
              </a:rPr>
              <a:t>Dirac magnon</a:t>
            </a:r>
            <a:r>
              <a:rPr lang="zh-CN" altLang="" sz="2000" dirty="0">
                <a:latin typeface="+mj-lt"/>
                <a:ea typeface="宋体" pitchFamily="2" charset="-122"/>
              </a:rPr>
              <a:t>的拓扑相变</a:t>
            </a:r>
            <a:endParaRPr lang="zh-CN" altLang=""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 altLang="en-US" sz="1200">
                <a:sym typeface="+mn-ea"/>
              </a:rPr>
              <a:t>PRL 127, 217202 (2021)</a:t>
            </a:r>
            <a:endParaRPr lang=""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520305" cy="332295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最近有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作用的铁磁体中的</a:t>
            </a:r>
            <a:r>
              <a:rPr lang="" altLang="zh-CN" sz="1400" dirty="0">
                <a:solidFill>
                  <a:schemeClr val="tx1"/>
                </a:solidFill>
                <a:latin typeface="+mj-lt"/>
                <a:ea typeface="宋体" pitchFamily="2" charset="-122"/>
                <a:sym typeface="+mn-ea"/>
              </a:rPr>
              <a:t>magnonic thermal Hall</a:t>
            </a:r>
            <a:r>
              <a:rPr lang="zh-CN" altLang="" sz="1400" dirty="0">
                <a:solidFill>
                  <a:schemeClr val="tx1"/>
                </a:solidFill>
                <a:latin typeface="+mj-lt"/>
                <a:ea typeface="宋体" pitchFamily="2" charset="-122"/>
                <a:sym typeface="+mn-ea"/>
              </a:rPr>
              <a:t>效应比较受关注，因为其拓扑性</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当有两个或多个拓扑相，且有能隙闭合现象时，可能发生拓扑相变</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描述六角晶格中的</a:t>
            </a:r>
            <a:r>
              <a:rPr lang=""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模型：</a:t>
            </a:r>
            <a:r>
              <a:rPr lang="" altLang="zh-CN" sz="1400" dirty="0">
                <a:solidFill>
                  <a:schemeClr val="tx1"/>
                </a:solidFill>
                <a:latin typeface="+mj-lt"/>
                <a:ea typeface="宋体" pitchFamily="2" charset="-122"/>
                <a:sym typeface="+mn-ea"/>
              </a:rPr>
              <a:t>Heisenberg</a:t>
            </a:r>
            <a:r>
              <a:rPr lang="zh-CN" altLang="" sz="1400" dirty="0">
                <a:solidFill>
                  <a:schemeClr val="tx1"/>
                </a:solidFill>
                <a:latin typeface="+mj-lt"/>
                <a:ea typeface="宋体" pitchFamily="2" charset="-122"/>
                <a:sym typeface="+mn-ea"/>
              </a:rPr>
              <a:t>模型</a:t>
            </a:r>
            <a:r>
              <a:rPr lang="en-US" altLang="zh-CN" sz="1400" dirty="0">
                <a:solidFill>
                  <a:schemeClr val="tx1"/>
                </a:solidFill>
                <a:latin typeface="+mj-lt"/>
                <a:ea typeface="宋体" pitchFamily="2" charset="-122"/>
                <a:sym typeface="+mn-ea"/>
              </a:rPr>
              <a:t> + DMI + </a:t>
            </a:r>
            <a:r>
              <a:rPr lang="" altLang="en-US" sz="1400" dirty="0">
                <a:solidFill>
                  <a:schemeClr val="tx1"/>
                </a:solidFill>
                <a:latin typeface="+mj-lt"/>
                <a:ea typeface="宋体" pitchFamily="2" charset="-122"/>
                <a:sym typeface="+mn-ea"/>
              </a:rPr>
              <a:t>Zeeman</a:t>
            </a:r>
            <a:endParaRPr lang=""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本文发现：磁振子系统表现出受温度或磁场驱动的拓扑相变（起源于</a:t>
            </a:r>
            <a:r>
              <a:rPr lang="" altLang="zh-CN" sz="1400" dirty="0">
                <a:solidFill>
                  <a:schemeClr val="tx1"/>
                </a:solidFill>
                <a:latin typeface="+mj-lt"/>
                <a:ea typeface="宋体" pitchFamily="2" charset="-122"/>
                <a:sym typeface="+mn-ea"/>
              </a:rPr>
              <a:t>magnon-magnon</a:t>
            </a:r>
            <a:r>
              <a:rPr lang="zh-CN" altLang="" sz="1400" dirty="0">
                <a:solidFill>
                  <a:schemeClr val="tx1"/>
                </a:solidFill>
                <a:latin typeface="+mj-lt"/>
                <a:ea typeface="宋体" pitchFamily="2" charset="-122"/>
                <a:sym typeface="+mn-ea"/>
              </a:rPr>
              <a:t>作用）</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的</a:t>
            </a:r>
            <a:r>
              <a:rPr lang="" altLang="zh-CN" sz="1400" dirty="0">
                <a:solidFill>
                  <a:schemeClr val="tx1"/>
                </a:solidFill>
                <a:latin typeface="+mj-lt"/>
                <a:ea typeface="宋体" pitchFamily="2" charset="-122"/>
                <a:sym typeface="+mn-ea"/>
              </a:rPr>
              <a:t>Dirac</a:t>
            </a:r>
            <a:r>
              <a:rPr lang="zh-CN" altLang="" sz="1400" dirty="0">
                <a:solidFill>
                  <a:schemeClr val="tx1"/>
                </a:solidFill>
                <a:latin typeface="+mj-lt"/>
                <a:ea typeface="宋体" pitchFamily="2" charset="-122"/>
                <a:sym typeface="+mn-ea"/>
              </a:rPr>
              <a:t>点处能带在临界温度有能隙闭合再打开现象</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临界温度</a:t>
            </a:r>
            <a:r>
              <a:rPr lang="zh-CN" altLang="" sz="1400" dirty="0">
                <a:solidFill>
                  <a:srgbClr val="FF0000"/>
                </a:solidFill>
                <a:latin typeface="+mj-lt"/>
                <a:ea typeface="宋体" pitchFamily="2" charset="-122"/>
                <a:sym typeface="+mn-ea"/>
              </a:rPr>
              <a:t>两侧的</a:t>
            </a:r>
            <a:r>
              <a:rPr lang="" altLang="zh-CN" sz="1400" dirty="0">
                <a:solidFill>
                  <a:srgbClr val="FF0000"/>
                </a:solidFill>
                <a:latin typeface="+mj-lt"/>
                <a:ea typeface="宋体" pitchFamily="2" charset="-122"/>
                <a:sym typeface="+mn-ea"/>
              </a:rPr>
              <a:t>Chern</a:t>
            </a:r>
            <a:r>
              <a:rPr lang="zh-CN" altLang="" sz="1400" dirty="0">
                <a:solidFill>
                  <a:srgbClr val="FF0000"/>
                </a:solidFill>
                <a:latin typeface="+mj-lt"/>
                <a:ea typeface="宋体" pitchFamily="2" charset="-122"/>
                <a:sym typeface="+mn-ea"/>
              </a:rPr>
              <a:t>数不同，表明些能隙闭合是拓扑相变</a:t>
            </a:r>
            <a:endParaRPr lang="zh-CN" altLang="" sz="1400" dirty="0">
              <a:solidFill>
                <a:srgbClr val="FF0000"/>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存在</a:t>
            </a:r>
            <a:r>
              <a:rPr lang="" altLang="zh-CN" sz="1400" dirty="0">
                <a:solidFill>
                  <a:schemeClr val="tx1"/>
                </a:solidFill>
                <a:latin typeface="+mj-lt"/>
                <a:ea typeface="宋体" pitchFamily="2" charset="-122"/>
                <a:sym typeface="+mn-ea"/>
              </a:rPr>
              <a:t>Boson</a:t>
            </a:r>
            <a:r>
              <a:rPr lang="zh-CN" altLang="" sz="1400" dirty="0">
                <a:solidFill>
                  <a:schemeClr val="tx1"/>
                </a:solidFill>
                <a:latin typeface="+mj-lt"/>
                <a:ea typeface="宋体" pitchFamily="2" charset="-122"/>
                <a:sym typeface="+mn-ea"/>
              </a:rPr>
              <a:t>集体激发的系统中的拓扑序可能导致非零的</a:t>
            </a:r>
            <a:r>
              <a:rPr lang="" altLang="zh-CN" sz="1400" dirty="0">
                <a:solidFill>
                  <a:schemeClr val="tx1"/>
                </a:solidFill>
                <a:latin typeface="+mj-lt"/>
                <a:ea typeface="宋体" pitchFamily="2" charset="-122"/>
                <a:sym typeface="+mn-ea"/>
              </a:rPr>
              <a:t>thermal Hall</a:t>
            </a:r>
            <a:r>
              <a:rPr lang="zh-CN" altLang="" sz="1400" dirty="0">
                <a:solidFill>
                  <a:schemeClr val="tx1"/>
                </a:solidFill>
                <a:latin typeface="+mj-lt"/>
                <a:ea typeface="宋体" pitchFamily="2" charset="-122"/>
                <a:sym typeface="+mn-ea"/>
              </a:rPr>
              <a:t>电导</a:t>
            </a:r>
            <a:r>
              <a:rPr lang="" altLang="zh-CN" sz="1400" dirty="0">
                <a:solidFill>
                  <a:schemeClr val="tx1"/>
                </a:solidFill>
                <a:latin typeface="+mj-lt"/>
                <a:ea typeface="宋体" pitchFamily="2" charset="-122"/>
                <a:sym typeface="+mn-ea"/>
              </a:rPr>
              <a:t>[5-15]</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不带电荷，不会受洛仑兹力，不能像常规</a:t>
            </a:r>
            <a:r>
              <a:rPr lang="" altLang="zh-CN" sz="1400" dirty="0">
                <a:solidFill>
                  <a:schemeClr val="tx1"/>
                </a:solidFill>
                <a:latin typeface="+mj-lt"/>
                <a:ea typeface="宋体" pitchFamily="2" charset="-122"/>
                <a:sym typeface="+mn-ea"/>
              </a:rPr>
              <a:t>Hall</a:t>
            </a:r>
            <a:r>
              <a:rPr lang="zh-CN" altLang="" sz="1400" dirty="0">
                <a:solidFill>
                  <a:schemeClr val="tx1"/>
                </a:solidFill>
                <a:latin typeface="+mj-lt"/>
                <a:ea typeface="宋体" pitchFamily="2" charset="-122"/>
                <a:sym typeface="+mn-ea"/>
              </a:rPr>
              <a:t>效应那样研究，但</a:t>
            </a:r>
            <a:r>
              <a:rPr lang="en-US" altLang="zh-CN"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16]</a:t>
            </a:r>
            <a:r>
              <a:rPr lang="zh-CN" altLang="" sz="1400" dirty="0">
                <a:solidFill>
                  <a:schemeClr val="tx1"/>
                </a:solidFill>
                <a:latin typeface="+mj-lt"/>
                <a:ea typeface="宋体" pitchFamily="2" charset="-122"/>
                <a:sym typeface="+mn-ea"/>
              </a:rPr>
              <a:t>表明自旋磁矩间反对称的相互作用（如</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）会产生类似的效果，导致</a:t>
            </a:r>
            <a:r>
              <a:rPr lang="" altLang="zh-CN" sz="1400" dirty="0">
                <a:solidFill>
                  <a:schemeClr val="tx1"/>
                </a:solidFill>
                <a:latin typeface="+mj-lt"/>
                <a:ea typeface="宋体" pitchFamily="2" charset="-122"/>
                <a:sym typeface="+mn-ea"/>
              </a:rPr>
              <a:t>thermal Hall</a:t>
            </a:r>
            <a:r>
              <a:rPr lang="zh-CN" altLang="" sz="1400" dirty="0">
                <a:solidFill>
                  <a:schemeClr val="tx1"/>
                </a:solidFill>
                <a:latin typeface="+mj-lt"/>
                <a:ea typeface="宋体" pitchFamily="2" charset="-122"/>
                <a:sym typeface="+mn-ea"/>
              </a:rPr>
              <a:t>效应</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实验上发现了铁磁绝缘体绿烧石晶格</a:t>
            </a:r>
            <a:r>
              <a:rPr lang="en-US" altLang="zh-CN" sz="1400" dirty="0">
                <a:latin typeface="+mj-lt"/>
                <a:ea typeface="宋体" pitchFamily="2" charset="-122"/>
                <a:sym typeface="+mn-ea"/>
              </a:rPr>
              <a:t>[18]</a:t>
            </a:r>
            <a:r>
              <a:rPr lang="zh-CN" altLang="en-US" sz="1400" dirty="0">
                <a:latin typeface="+mj-lt"/>
                <a:ea typeface="宋体" pitchFamily="2" charset="-122"/>
                <a:sym typeface="+mn-ea"/>
              </a:rPr>
              <a:t>、</a:t>
            </a:r>
            <a:r>
              <a:rPr lang="" altLang="zh-CN" sz="1400" dirty="0">
                <a:latin typeface="+mj-lt"/>
                <a:ea typeface="宋体" pitchFamily="2" charset="-122"/>
                <a:sym typeface="+mn-ea"/>
              </a:rPr>
              <a:t>kagnome</a:t>
            </a:r>
            <a:r>
              <a:rPr lang="zh-CN" altLang="" sz="1400" dirty="0">
                <a:latin typeface="+mj-lt"/>
                <a:ea typeface="宋体" pitchFamily="2" charset="-122"/>
                <a:sym typeface="+mn-ea"/>
              </a:rPr>
              <a:t>晶格</a:t>
            </a:r>
            <a:r>
              <a:rPr lang="en-US" altLang="zh-CN" sz="1400" dirty="0">
                <a:latin typeface="+mj-lt"/>
                <a:ea typeface="宋体" pitchFamily="2" charset="-122"/>
                <a:sym typeface="+mn-ea"/>
              </a:rPr>
              <a:t>[</a:t>
            </a:r>
            <a:r>
              <a:rPr lang="" altLang="en-US" sz="1400" dirty="0">
                <a:latin typeface="+mj-lt"/>
                <a:ea typeface="宋体" pitchFamily="2" charset="-122"/>
                <a:sym typeface="+mn-ea"/>
              </a:rPr>
              <a:t>19],</a:t>
            </a:r>
            <a:r>
              <a:rPr lang="zh-CN" altLang="" sz="1400" dirty="0">
                <a:solidFill>
                  <a:schemeClr val="tx1"/>
                </a:solidFill>
                <a:latin typeface="+mj-lt"/>
                <a:ea typeface="宋体" pitchFamily="2" charset="-122"/>
                <a:sym typeface="+mn-ea"/>
              </a:rPr>
              <a:t>中</a:t>
            </a:r>
            <a:r>
              <a:rPr lang="" altLang="zh-CN" sz="1400" dirty="0">
                <a:solidFill>
                  <a:schemeClr val="tx1"/>
                </a:solidFill>
                <a:latin typeface="+mj-lt"/>
                <a:ea typeface="宋体" pitchFamily="2" charset="-122"/>
                <a:sym typeface="+mn-ea"/>
              </a:rPr>
              <a:t>magnonic thermal Hall</a:t>
            </a:r>
            <a:r>
              <a:rPr lang="zh-CN" altLang="" sz="1400" dirty="0">
                <a:solidFill>
                  <a:schemeClr val="tx1"/>
                </a:solidFill>
                <a:latin typeface="+mj-lt"/>
                <a:ea typeface="宋体" pitchFamily="2" charset="-122"/>
                <a:sym typeface="+mn-ea"/>
              </a:rPr>
              <a:t>效应</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en-US" sz="1400" dirty="0">
                <a:solidFill>
                  <a:schemeClr val="tx1"/>
                </a:solidFill>
                <a:latin typeface="+mj-lt"/>
                <a:ea typeface="宋体" pitchFamily="2" charset="-122"/>
                <a:sym typeface="+mn-ea"/>
              </a:rPr>
              <a:t>[19]</a:t>
            </a:r>
            <a:r>
              <a:rPr lang="zh-CN" altLang="" sz="1400" dirty="0">
                <a:solidFill>
                  <a:schemeClr val="tx1"/>
                </a:solidFill>
                <a:latin typeface="+mj-lt"/>
                <a:ea typeface="宋体" pitchFamily="2" charset="-122"/>
                <a:sym typeface="+mn-ea"/>
              </a:rPr>
              <a:t>中发现热</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电导会随温度变化反号（不同带的</a:t>
            </a:r>
            <a:r>
              <a:rPr lang="" altLang="zh-CN" sz="1400" dirty="0">
                <a:solidFill>
                  <a:schemeClr val="tx1"/>
                </a:solidFill>
                <a:latin typeface="+mj-lt"/>
                <a:ea typeface="宋体" pitchFamily="2" charset="-122"/>
                <a:sym typeface="+mn-ea"/>
              </a:rPr>
              <a:t>Berry</a:t>
            </a:r>
            <a:r>
              <a:rPr lang="zh-CN" altLang="" sz="1400" dirty="0">
                <a:solidFill>
                  <a:schemeClr val="tx1"/>
                </a:solidFill>
                <a:latin typeface="+mj-lt"/>
                <a:ea typeface="宋体" pitchFamily="2" charset="-122"/>
                <a:sym typeface="+mn-ea"/>
              </a:rPr>
              <a:t>曲率不同号，不用发生拓扑相变）</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理论上预言了</a:t>
            </a:r>
            <a:r>
              <a:rPr lang="en-US" altLang="zh-CN" sz="1400" dirty="0">
                <a:latin typeface="+mj-lt"/>
                <a:ea typeface="宋体" pitchFamily="2" charset="-122"/>
                <a:sym typeface="+mn-ea"/>
              </a:rPr>
              <a:t>magnonic thermal Hall </a:t>
            </a:r>
            <a:r>
              <a:rPr lang="" altLang="en-US" sz="1400" dirty="0">
                <a:latin typeface="+mj-lt"/>
                <a:ea typeface="宋体" pitchFamily="2" charset="-122"/>
                <a:sym typeface="+mn-ea"/>
              </a:rPr>
              <a:t>effect</a:t>
            </a:r>
            <a:r>
              <a:rPr lang="zh-CN" altLang="" sz="1400" dirty="0">
                <a:latin typeface="+mj-lt"/>
                <a:ea typeface="宋体" pitchFamily="2" charset="-122"/>
                <a:sym typeface="+mn-ea"/>
              </a:rPr>
              <a:t>在</a:t>
            </a:r>
            <a:r>
              <a:rPr lang="" altLang="zh-CN" sz="1400" dirty="0">
                <a:latin typeface="+mj-lt"/>
                <a:ea typeface="宋体" pitchFamily="2" charset="-122"/>
                <a:sym typeface="+mn-ea"/>
              </a:rPr>
              <a:t>kagome</a:t>
            </a:r>
            <a:r>
              <a:rPr lang="zh-CN" altLang="" sz="1400" dirty="0">
                <a:latin typeface="+mj-lt"/>
                <a:ea typeface="宋体" pitchFamily="2" charset="-122"/>
                <a:sym typeface="+mn-ea"/>
              </a:rPr>
              <a:t>和六角格子上存在[22,23]</a:t>
            </a:r>
            <a:r>
              <a:rPr lang="en-US" altLang="zh-CN" sz="1400" dirty="0">
                <a:latin typeface="+mj-lt"/>
                <a:ea typeface="宋体" pitchFamily="2" charset="-122"/>
                <a:sym typeface="+mn-ea"/>
              </a:rPr>
              <a:t> </a:t>
            </a:r>
            <a:r>
              <a:rPr lang="zh-CN" altLang="" sz="1400" dirty="0">
                <a:latin typeface="+mj-lt"/>
                <a:ea typeface="宋体" pitchFamily="2" charset="-122"/>
                <a:sym typeface="+mn-ea"/>
              </a:rPr>
              <a:t>[6,19,20,24]</a:t>
            </a:r>
            <a:endParaRPr lang="zh-CN" altLang=""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理论预言六角格子中不会存在变符号的现象</a:t>
            </a:r>
            <a:r>
              <a:rPr lang="" altLang="zh-CN" sz="1400" dirty="0">
                <a:solidFill>
                  <a:schemeClr val="tx1"/>
                </a:solidFill>
                <a:latin typeface="+mj-lt"/>
                <a:ea typeface="宋体" pitchFamily="2" charset="-122"/>
                <a:sym typeface="+mn-ea"/>
              </a:rPr>
              <a:t> [23]</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DMI</a:t>
            </a:r>
            <a:r>
              <a:rPr lang="zh-CN" altLang="" sz="1400" dirty="0">
                <a:solidFill>
                  <a:schemeClr val="tx1"/>
                </a:solidFill>
                <a:latin typeface="+mj-lt"/>
                <a:ea typeface="宋体" pitchFamily="2" charset="-122"/>
                <a:sym typeface="+mn-ea"/>
              </a:rPr>
              <a:t>的方向对六角晶格中的拓扑性质与</a:t>
            </a:r>
            <a:r>
              <a:rPr lang="" altLang="zh-CN" sz="1400" dirty="0">
                <a:solidFill>
                  <a:schemeClr val="tx1"/>
                </a:solidFill>
                <a:latin typeface="+mj-lt"/>
                <a:ea typeface="宋体" pitchFamily="2" charset="-122"/>
                <a:sym typeface="+mn-ea"/>
              </a:rPr>
              <a:t>magnon-magnon</a:t>
            </a:r>
            <a:r>
              <a:rPr lang="zh-CN" altLang="" sz="1400" dirty="0">
                <a:solidFill>
                  <a:schemeClr val="tx1"/>
                </a:solidFill>
                <a:latin typeface="+mj-lt"/>
                <a:ea typeface="宋体" pitchFamily="2" charset="-122"/>
                <a:sym typeface="+mn-ea"/>
              </a:rPr>
              <a:t>相互作用的类型很重要</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之前的研究表明符号的改变不对伴随拓扑相变，但本文的结果不是这样</a:t>
            </a:r>
            <a:endParaRPr lang="zh-CN" altLang="en-US" sz="1400" dirty="0">
              <a:solidFill>
                <a:schemeClr val="tx1"/>
              </a:solidFill>
              <a:latin typeface="+mj-lt"/>
              <a:ea typeface="宋体" pitchFamily="2" charset="-122"/>
              <a:sym typeface="+mn-ea"/>
            </a:endParaRPr>
          </a:p>
        </p:txBody>
      </p:sp>
      <p:pic>
        <p:nvPicPr>
          <p:cNvPr id="6" name="Picture 5" descr="/home/ligy/Pictures/1.png1"/>
          <p:cNvPicPr>
            <a:picLocks noChangeAspect="true"/>
          </p:cNvPicPr>
          <p:nvPr/>
        </p:nvPicPr>
        <p:blipFill>
          <a:blip r:embed="rId1"/>
          <a:srcRect/>
          <a:stretch>
            <a:fillRect/>
          </a:stretch>
        </p:blipFill>
        <p:spPr>
          <a:xfrm>
            <a:off x="552450" y="3855720"/>
            <a:ext cx="2517775" cy="833120"/>
          </a:xfrm>
          <a:prstGeom prst="rect">
            <a:avLst/>
          </a:prstGeom>
        </p:spPr>
      </p:pic>
      <p:pic>
        <p:nvPicPr>
          <p:cNvPr id="10" name="Picture 9" descr="/home/ligy/Pictures/1.png1"/>
          <p:cNvPicPr>
            <a:picLocks noChangeAspect="true"/>
          </p:cNvPicPr>
          <p:nvPr/>
        </p:nvPicPr>
        <p:blipFill>
          <a:blip r:embed="rId2"/>
          <a:srcRect/>
          <a:stretch>
            <a:fillRect/>
          </a:stretch>
        </p:blipFill>
        <p:spPr>
          <a:xfrm>
            <a:off x="137160" y="4688840"/>
            <a:ext cx="3178175" cy="932180"/>
          </a:xfrm>
          <a:prstGeom prst="rect">
            <a:avLst/>
          </a:prstGeom>
        </p:spPr>
      </p:pic>
      <p:pic>
        <p:nvPicPr>
          <p:cNvPr id="11" name="Picture 10" descr="/home/ligy/Pictures/1.png1"/>
          <p:cNvPicPr>
            <a:picLocks noChangeAspect="true"/>
          </p:cNvPicPr>
          <p:nvPr/>
        </p:nvPicPr>
        <p:blipFill>
          <a:blip r:embed="rId3"/>
          <a:srcRect/>
          <a:stretch>
            <a:fillRect/>
          </a:stretch>
        </p:blipFill>
        <p:spPr>
          <a:xfrm>
            <a:off x="4315460" y="3821430"/>
            <a:ext cx="2240915" cy="17995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88950" y="27305"/>
            <a:ext cx="6583045" cy="398780"/>
          </a:xfrm>
          <a:prstGeom prst="rect">
            <a:avLst/>
          </a:prstGeom>
          <a:noFill/>
        </p:spPr>
        <p:txBody>
          <a:bodyPr wrap="square" rtlCol="0">
            <a:spAutoFit/>
          </a:bodyPr>
          <a:p>
            <a:pPr algn="l"/>
            <a:r>
              <a:rPr lang="zh-CN" sz="2000" dirty="0">
                <a:latin typeface="+mj-lt"/>
                <a:ea typeface="宋体" pitchFamily="2" charset="-122"/>
              </a:rPr>
              <a:t>无序化的MnBi2Te4中量子</a:t>
            </a:r>
            <a:r>
              <a:rPr lang="" altLang="zh-CN" sz="2000" dirty="0">
                <a:latin typeface="+mj-lt"/>
                <a:ea typeface="宋体" pitchFamily="2" charset="-122"/>
              </a:rPr>
              <a:t>Hall</a:t>
            </a:r>
            <a:r>
              <a:rPr lang="zh-CN" altLang="" sz="2000" dirty="0">
                <a:latin typeface="+mj-lt"/>
                <a:ea typeface="宋体" pitchFamily="2" charset="-122"/>
              </a:rPr>
              <a:t>相与量子反常</a:t>
            </a:r>
            <a:r>
              <a:rPr lang="en-US" altLang="zh-CN" sz="2000" dirty="0">
                <a:latin typeface="+mj-lt"/>
                <a:ea typeface="宋体" pitchFamily="2" charset="-122"/>
              </a:rPr>
              <a:t>Hall</a:t>
            </a:r>
            <a:r>
              <a:rPr lang="zh-CN" altLang="en-US" sz="2000" dirty="0">
                <a:latin typeface="+mj-lt"/>
                <a:ea typeface="宋体" pitchFamily="2" charset="-122"/>
              </a:rPr>
              <a:t>相的共存</a:t>
            </a:r>
            <a:endParaRPr lang="zh-CN" altLang="en-US" sz="2000" dirty="0">
              <a:latin typeface="+mj-lt"/>
              <a:ea typeface="宋体" pitchFamily="2" charset="-122"/>
            </a:endParaRPr>
          </a:p>
        </p:txBody>
      </p:sp>
      <p:sp>
        <p:nvSpPr>
          <p:cNvPr id="3" name="Text Box 2"/>
          <p:cNvSpPr txBox="true"/>
          <p:nvPr/>
        </p:nvSpPr>
        <p:spPr>
          <a:xfrm>
            <a:off x="3961765" y="358140"/>
            <a:ext cx="3574415" cy="275590"/>
          </a:xfrm>
          <a:prstGeom prst="rect">
            <a:avLst/>
          </a:prstGeom>
          <a:noFill/>
        </p:spPr>
        <p:txBody>
          <a:bodyPr wrap="square" rtlCol="0">
            <a:spAutoFit/>
          </a:bodyPr>
          <a:p>
            <a:r>
              <a:rPr lang="en-US" altLang="en-US" sz="1200">
                <a:sym typeface="+mn-ea"/>
              </a:rPr>
              <a:t>Hua Jiang</a:t>
            </a:r>
            <a:r>
              <a:rPr lang="zh-CN" altLang="en-US" sz="1200">
                <a:ea typeface="宋体" charset="0"/>
                <a:sym typeface="+mn-ea"/>
              </a:rPr>
              <a:t>，</a:t>
            </a:r>
            <a:r>
              <a:rPr lang="en-US" altLang="en-US" sz="1200">
                <a:sym typeface="+mn-ea"/>
              </a:rPr>
              <a:t> X. C. Xie </a:t>
            </a:r>
            <a:r>
              <a:rPr lang="" altLang="en-US" sz="1200">
                <a:sym typeface="+mn-ea"/>
              </a:rPr>
              <a:t>etc.</a:t>
            </a:r>
            <a:r>
              <a:rPr lang="zh-CN" altLang="en-US" sz="1200">
                <a:ea typeface="宋体" charset="0"/>
                <a:sym typeface="+mn-ea"/>
              </a:rPr>
              <a:t>，</a:t>
            </a:r>
            <a:r>
              <a:rPr lang="en-US" altLang="en-US" sz="1200">
                <a:sym typeface="+mn-ea"/>
              </a:rPr>
              <a:t>PRL 127, 236402 (2021)</a:t>
            </a:r>
            <a:endParaRPr lang="en-US" altLang="en-US" sz="1200">
              <a:sym typeface="+mn-ea"/>
            </a:endParaRPr>
          </a:p>
        </p:txBody>
      </p:sp>
      <p:sp>
        <p:nvSpPr>
          <p:cNvPr id="4" name="Text Box 3"/>
          <p:cNvSpPr txBox="true"/>
          <p:nvPr/>
        </p:nvSpPr>
        <p:spPr>
          <a:xfrm>
            <a:off x="15875" y="238760"/>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sp>
        <p:nvSpPr>
          <p:cNvPr id="15" name="Text Box 14"/>
          <p:cNvSpPr txBox="true"/>
          <p:nvPr/>
        </p:nvSpPr>
        <p:spPr>
          <a:xfrm>
            <a:off x="15875" y="589915"/>
            <a:ext cx="7520305" cy="246126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大多数情况下要观测到量子化</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电导平台，需要在磁性拓扑绝缘体</a:t>
            </a:r>
            <a:r>
              <a:rPr lang="zh-CN" sz="1400" dirty="0">
                <a:latin typeface="+mj-lt"/>
                <a:ea typeface="宋体" pitchFamily="2" charset="-122"/>
                <a:sym typeface="+mn-ea"/>
              </a:rPr>
              <a:t>MnBi2Te4中加外磁场</a:t>
            </a:r>
            <a:endParaRPr 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Chen</a:t>
            </a:r>
            <a:r>
              <a:rPr lang="zh-CN" altLang="en-US" sz="1400" dirty="0">
                <a:solidFill>
                  <a:schemeClr val="tx1"/>
                </a:solidFill>
                <a:latin typeface="+mj-lt"/>
                <a:ea typeface="宋体" pitchFamily="2" charset="-122"/>
                <a:sym typeface="+mn-ea"/>
              </a:rPr>
              <a:t>数不等于</a:t>
            </a:r>
            <a:r>
              <a:rPr lang="en-US" altLang="zh-CN" sz="1400" dirty="0">
                <a:solidFill>
                  <a:schemeClr val="tx1"/>
                </a:solidFill>
                <a:latin typeface="+mj-lt"/>
                <a:ea typeface="宋体" pitchFamily="2" charset="-122"/>
                <a:sym typeface="+mn-ea"/>
              </a:rPr>
              <a:t>0</a:t>
            </a:r>
            <a:r>
              <a:rPr lang="zh-CN" altLang="en-US" sz="1400" dirty="0">
                <a:solidFill>
                  <a:schemeClr val="tx1"/>
                </a:solidFill>
                <a:latin typeface="+mj-lt"/>
                <a:ea typeface="宋体" pitchFamily="2" charset="-122"/>
                <a:sym typeface="+mn-ea"/>
              </a:rPr>
              <a:t>的系统中目前无法区分是</a:t>
            </a:r>
            <a:r>
              <a:rPr lang="" altLang="zh-CN" sz="1400" dirty="0">
                <a:solidFill>
                  <a:schemeClr val="tx1"/>
                </a:solidFill>
                <a:latin typeface="+mj-lt"/>
                <a:ea typeface="宋体" pitchFamily="2" charset="-122"/>
                <a:sym typeface="+mn-ea"/>
              </a:rPr>
              <a:t>QH</a:t>
            </a:r>
            <a:r>
              <a:rPr lang="zh-CN" altLang="" sz="1400" dirty="0">
                <a:solidFill>
                  <a:schemeClr val="tx1"/>
                </a:solidFill>
                <a:latin typeface="+mj-lt"/>
                <a:ea typeface="宋体" pitchFamily="2" charset="-122"/>
                <a:sym typeface="+mn-ea"/>
              </a:rPr>
              <a:t>相还是</a:t>
            </a:r>
            <a:r>
              <a:rPr lang="" altLang="zh-CN" sz="1400" dirty="0">
                <a:solidFill>
                  <a:schemeClr val="tx1"/>
                </a:solidFill>
                <a:latin typeface="+mj-lt"/>
                <a:ea typeface="宋体" pitchFamily="2" charset="-122"/>
                <a:sym typeface="+mn-ea"/>
              </a:rPr>
              <a:t>QAH</a:t>
            </a:r>
            <a:r>
              <a:rPr lang="zh-CN" altLang="" sz="1400" dirty="0">
                <a:solidFill>
                  <a:schemeClr val="tx1"/>
                </a:solidFill>
                <a:latin typeface="+mj-lt"/>
                <a:ea typeface="宋体" pitchFamily="2" charset="-122"/>
                <a:sym typeface="+mn-ea"/>
              </a:rPr>
              <a:t>相，或两者的共存</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本文提出一个基于</a:t>
            </a:r>
            <a:r>
              <a:rPr lang="" altLang="zh-CN" sz="1400" dirty="0">
                <a:solidFill>
                  <a:schemeClr val="tx1"/>
                </a:solidFill>
                <a:latin typeface="+mj-lt"/>
                <a:ea typeface="宋体" pitchFamily="2" charset="-122"/>
                <a:sym typeface="+mn-ea"/>
              </a:rPr>
              <a:t>Anderson</a:t>
            </a:r>
            <a:r>
              <a:rPr lang="zh-CN" altLang="" sz="1400" dirty="0">
                <a:solidFill>
                  <a:schemeClr val="tx1"/>
                </a:solidFill>
                <a:latin typeface="+mj-lt"/>
                <a:ea typeface="宋体" pitchFamily="2" charset="-122"/>
                <a:sym typeface="+mn-ea"/>
              </a:rPr>
              <a:t>局域化的物理图像来理解观测到的无序</a:t>
            </a:r>
            <a:r>
              <a:rPr lang="zh-CN" sz="1400" dirty="0">
                <a:latin typeface="+mj-lt"/>
                <a:ea typeface="宋体" pitchFamily="2" charset="-122"/>
                <a:sym typeface="+mn-ea"/>
              </a:rPr>
              <a:t>MnBi2Te4中的</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平台</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即：</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在无外磁场时，</a:t>
            </a:r>
            <a:r>
              <a:rPr lang="" altLang="zh-CN" sz="1400" dirty="0">
                <a:solidFill>
                  <a:schemeClr val="tx1"/>
                </a:solidFill>
                <a:latin typeface="+mj-lt"/>
                <a:ea typeface="宋体" pitchFamily="2" charset="-122"/>
                <a:sym typeface="+mn-ea"/>
              </a:rPr>
              <a:t>bulk</a:t>
            </a:r>
            <a:r>
              <a:rPr lang="zh-CN" altLang="" sz="1400" dirty="0">
                <a:solidFill>
                  <a:schemeClr val="tx1"/>
                </a:solidFill>
                <a:latin typeface="+mj-lt"/>
                <a:ea typeface="宋体" pitchFamily="2" charset="-122"/>
                <a:sym typeface="+mn-ea"/>
              </a:rPr>
              <a:t>态是局域化的，同时出现</a:t>
            </a:r>
            <a:r>
              <a:rPr lang="en-US" altLang="zh-CN" sz="1400" dirty="0">
                <a:solidFill>
                  <a:schemeClr val="tx1"/>
                </a:solidFill>
                <a:latin typeface="+mj-lt"/>
                <a:ea typeface="宋体" pitchFamily="2" charset="-122"/>
                <a:sym typeface="+mn-ea"/>
              </a:rPr>
              <a:t>C=1</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QAH</a:t>
            </a:r>
            <a:r>
              <a:rPr lang="zh-CN" altLang="en-US" sz="1400" dirty="0">
                <a:solidFill>
                  <a:schemeClr val="tx1"/>
                </a:solidFill>
                <a:latin typeface="+mj-lt"/>
                <a:ea typeface="宋体" pitchFamily="2" charset="-122"/>
                <a:sym typeface="+mn-ea"/>
              </a:rPr>
              <a:t>边缘态</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在外加强磁场时，无序下存在的最低</a:t>
            </a:r>
            <a:r>
              <a:rPr lang="en-US" altLang="zh-CN" sz="1400" dirty="0">
                <a:solidFill>
                  <a:schemeClr val="tx1"/>
                </a:solidFill>
                <a:latin typeface="+mj-lt"/>
                <a:ea typeface="宋体" pitchFamily="2" charset="-122"/>
                <a:sym typeface="+mn-ea"/>
              </a:rPr>
              <a:t>Landu</a:t>
            </a:r>
            <a:r>
              <a:rPr lang="zh-CN" altLang="en-US" sz="1400" dirty="0">
                <a:solidFill>
                  <a:schemeClr val="tx1"/>
                </a:solidFill>
                <a:latin typeface="+mj-lt"/>
                <a:ea typeface="宋体" pitchFamily="2" charset="-122"/>
                <a:sym typeface="+mn-ea"/>
              </a:rPr>
              <a:t>能带与局域化的</a:t>
            </a:r>
            <a:r>
              <a:rPr lang="en-US" altLang="zh-CN" sz="1400" dirty="0">
                <a:solidFill>
                  <a:schemeClr val="tx1"/>
                </a:solidFill>
                <a:latin typeface="+mj-lt"/>
                <a:ea typeface="宋体" pitchFamily="2" charset="-122"/>
                <a:sym typeface="+mn-ea"/>
              </a:rPr>
              <a:t>bulk</a:t>
            </a:r>
            <a:r>
              <a:rPr lang="zh-CN" altLang="en-US" sz="1400" dirty="0">
                <a:solidFill>
                  <a:schemeClr val="tx1"/>
                </a:solidFill>
                <a:latin typeface="+mj-lt"/>
                <a:ea typeface="宋体" pitchFamily="2" charset="-122"/>
                <a:sym typeface="+mn-ea"/>
              </a:rPr>
              <a:t>态还有</a:t>
            </a:r>
            <a:r>
              <a:rPr lang="en-US" altLang="zh-CN" sz="1400" dirty="0">
                <a:solidFill>
                  <a:schemeClr val="tx1"/>
                </a:solidFill>
                <a:latin typeface="+mj-lt"/>
                <a:ea typeface="宋体" pitchFamily="2" charset="-122"/>
                <a:sym typeface="+mn-ea"/>
              </a:rPr>
              <a:t>QAH</a:t>
            </a:r>
            <a:r>
              <a:rPr lang="zh-CN" altLang="en-US" sz="1400" dirty="0">
                <a:solidFill>
                  <a:schemeClr val="tx1"/>
                </a:solidFill>
                <a:latin typeface="+mj-lt"/>
                <a:ea typeface="宋体" pitchFamily="2" charset="-122"/>
                <a:sym typeface="+mn-ea"/>
              </a:rPr>
              <a:t>边缘态共同导致了</a:t>
            </a:r>
            <a:r>
              <a:rPr lang="en-US" altLang="zh-CN" sz="1400" dirty="0">
                <a:solidFill>
                  <a:schemeClr val="tx1"/>
                </a:solidFill>
                <a:latin typeface="+mj-lt"/>
                <a:ea typeface="宋体" pitchFamily="2" charset="-122"/>
                <a:sym typeface="+mn-ea"/>
              </a:rPr>
              <a:t>C=2</a:t>
            </a:r>
            <a:r>
              <a:rPr lang="zh-CN" altLang="en-US" sz="1400" dirty="0">
                <a:solidFill>
                  <a:schemeClr val="tx1"/>
                </a:solidFill>
                <a:latin typeface="+mj-lt"/>
                <a:ea typeface="宋体" pitchFamily="2" charset="-122"/>
                <a:sym typeface="+mn-ea"/>
              </a:rPr>
              <a:t>的相</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sz="1400" dirty="0">
                <a:latin typeface="+mj-lt"/>
                <a:ea typeface="宋体" pitchFamily="2" charset="-122"/>
                <a:sym typeface="+mn-ea"/>
              </a:rPr>
              <a:t>MnBi2Te4的无序相图，以指导未来实验</a:t>
            </a:r>
            <a:endParaRPr 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方法：用非平衡格林函数方法计算一个</a:t>
            </a:r>
            <a:r>
              <a:rPr lang="en-US" altLang="zh-CN" sz="1400" dirty="0">
                <a:solidFill>
                  <a:schemeClr val="tx1"/>
                </a:solidFill>
                <a:latin typeface="+mj-lt"/>
                <a:ea typeface="宋体" pitchFamily="2" charset="-122"/>
                <a:sym typeface="+mn-ea"/>
              </a:rPr>
              <a:t>6</a:t>
            </a:r>
            <a:r>
              <a:rPr lang="zh-CN" altLang="en-US" sz="1400" dirty="0">
                <a:solidFill>
                  <a:schemeClr val="tx1"/>
                </a:solidFill>
                <a:latin typeface="+mj-lt"/>
                <a:ea typeface="宋体" pitchFamily="2" charset="-122"/>
                <a:sym typeface="+mn-ea"/>
              </a:rPr>
              <a:t>端口器件的径向电阻与</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电阻，中心区</a:t>
            </a:r>
            <a:r>
              <a:rPr lang="en-US" altLang="zh-CN" sz="1400" dirty="0">
                <a:solidFill>
                  <a:schemeClr val="tx1"/>
                </a:solidFill>
                <a:latin typeface="+mj-lt"/>
                <a:ea typeface="宋体" pitchFamily="2" charset="-122"/>
                <a:sym typeface="+mn-ea"/>
              </a:rPr>
              <a:t>400x400,</a:t>
            </a:r>
            <a:r>
              <a:rPr lang="zh-CN" altLang="en-US" sz="1400" dirty="0">
                <a:solidFill>
                  <a:schemeClr val="tx1"/>
                </a:solidFill>
                <a:latin typeface="+mj-lt"/>
                <a:ea typeface="宋体" pitchFamily="2" charset="-122"/>
                <a:sym typeface="+mn-ea"/>
              </a:rPr>
              <a:t>无序样本数</a:t>
            </a:r>
            <a:r>
              <a:rPr lang="en-US" altLang="zh-CN" sz="1400" dirty="0">
                <a:solidFill>
                  <a:schemeClr val="tx1"/>
                </a:solidFill>
                <a:latin typeface="+mj-lt"/>
                <a:ea typeface="宋体" pitchFamily="2" charset="-122"/>
                <a:sym typeface="+mn-ea"/>
              </a:rPr>
              <a:t>320</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分析了一些重要量来反映物理，如局域化长度，几何平均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与算术平均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之比，</a:t>
            </a:r>
            <a:r>
              <a:rPr lang="en-US" altLang="zh-CN" sz="1400" dirty="0">
                <a:solidFill>
                  <a:schemeClr val="tx1"/>
                </a:solidFill>
                <a:latin typeface="+mj-lt"/>
                <a:ea typeface="宋体" pitchFamily="2" charset="-122"/>
                <a:sym typeface="+mn-ea"/>
              </a:rPr>
              <a:t>IPR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由于</a:t>
            </a:r>
            <a:r>
              <a:rPr lang="en-US" altLang="zh-CN" sz="1400" dirty="0">
                <a:solidFill>
                  <a:schemeClr val="tx1"/>
                </a:solidFill>
                <a:latin typeface="+mj-lt"/>
                <a:ea typeface="宋体" pitchFamily="2" charset="-122"/>
                <a:sym typeface="+mn-ea"/>
              </a:rPr>
              <a:t>3D </a:t>
            </a:r>
            <a:r>
              <a:rPr lang="zh-CN" sz="1400" dirty="0">
                <a:latin typeface="+mj-lt"/>
                <a:ea typeface="宋体" pitchFamily="2" charset="-122"/>
                <a:sym typeface="+mn-ea"/>
              </a:rPr>
              <a:t>MnBi2Te4的</a:t>
            </a:r>
            <a:r>
              <a:rPr lang="en-US" altLang="zh-CN" sz="1400" dirty="0">
                <a:latin typeface="+mj-lt"/>
                <a:ea typeface="宋体" pitchFamily="2" charset="-122"/>
                <a:sym typeface="+mn-ea"/>
              </a:rPr>
              <a:t>z</a:t>
            </a:r>
            <a:r>
              <a:rPr lang="zh-CN" altLang="en-US" sz="1400" dirty="0">
                <a:latin typeface="+mj-lt"/>
                <a:ea typeface="宋体" pitchFamily="2" charset="-122"/>
                <a:sym typeface="+mn-ea"/>
              </a:rPr>
              <a:t>方向受限，可以用</a:t>
            </a:r>
            <a:r>
              <a:rPr lang="en-US" altLang="zh-CN" sz="1400" dirty="0">
                <a:latin typeface="+mj-lt"/>
                <a:ea typeface="宋体" pitchFamily="2" charset="-122"/>
                <a:sym typeface="+mn-ea"/>
              </a:rPr>
              <a:t>2D</a:t>
            </a:r>
            <a:r>
              <a:rPr lang="zh-CN" altLang="en-US" sz="1400" dirty="0">
                <a:latin typeface="+mj-lt"/>
                <a:ea typeface="宋体" pitchFamily="2" charset="-122"/>
                <a:sym typeface="+mn-ea"/>
              </a:rPr>
              <a:t>子带模型来描述无序化的铁磁</a:t>
            </a:r>
            <a:r>
              <a:rPr lang="zh-CN" sz="1400" dirty="0">
                <a:latin typeface="+mj-lt"/>
                <a:ea typeface="宋体" pitchFamily="2" charset="-122"/>
                <a:sym typeface="+mn-ea"/>
              </a:rPr>
              <a:t>MnBi2Te4：</a:t>
            </a:r>
            <a:endParaRPr lang="zh-CN" altLang="en-US" sz="1400" dirty="0">
              <a:solidFill>
                <a:schemeClr val="tx1"/>
              </a:solidFill>
              <a:latin typeface="+mj-lt"/>
              <a:ea typeface="宋体" pitchFamily="2" charset="-122"/>
              <a:sym typeface="+mn-ea"/>
            </a:endParaRPr>
          </a:p>
        </p:txBody>
      </p:sp>
      <p:pic>
        <p:nvPicPr>
          <p:cNvPr id="6" name="Picture 5" descr="/home/ligy/Pictures/1.png1"/>
          <p:cNvPicPr>
            <a:picLocks noChangeAspect="true"/>
          </p:cNvPicPr>
          <p:nvPr/>
        </p:nvPicPr>
        <p:blipFill>
          <a:blip r:embed="rId1"/>
          <a:srcRect/>
          <a:stretch>
            <a:fillRect/>
          </a:stretch>
        </p:blipFill>
        <p:spPr>
          <a:xfrm>
            <a:off x="1293495" y="2980055"/>
            <a:ext cx="1656080" cy="417195"/>
          </a:xfrm>
          <a:prstGeom prst="rect">
            <a:avLst/>
          </a:prstGeom>
        </p:spPr>
      </p:pic>
      <p:pic>
        <p:nvPicPr>
          <p:cNvPr id="10" name="Picture 9" descr="/home/ligy/Pictures/1.png1"/>
          <p:cNvPicPr>
            <a:picLocks noChangeAspect="true"/>
          </p:cNvPicPr>
          <p:nvPr/>
        </p:nvPicPr>
        <p:blipFill>
          <a:blip r:embed="rId2"/>
          <a:srcRect/>
          <a:stretch>
            <a:fillRect/>
          </a:stretch>
        </p:blipFill>
        <p:spPr>
          <a:xfrm>
            <a:off x="300990" y="3442018"/>
            <a:ext cx="3178175" cy="212725"/>
          </a:xfrm>
          <a:prstGeom prst="rect">
            <a:avLst/>
          </a:prstGeom>
        </p:spPr>
      </p:pic>
      <p:pic>
        <p:nvPicPr>
          <p:cNvPr id="11" name="Picture 10" descr="/home/ligy/Pictures/1.png1"/>
          <p:cNvPicPr>
            <a:picLocks noChangeAspect="true"/>
          </p:cNvPicPr>
          <p:nvPr/>
        </p:nvPicPr>
        <p:blipFill>
          <a:blip r:embed="rId3"/>
          <a:srcRect/>
          <a:stretch>
            <a:fillRect/>
          </a:stretch>
        </p:blipFill>
        <p:spPr>
          <a:xfrm>
            <a:off x="5333365" y="3009265"/>
            <a:ext cx="1957070" cy="1126490"/>
          </a:xfrm>
          <a:prstGeom prst="rect">
            <a:avLst/>
          </a:prstGeom>
        </p:spPr>
      </p:pic>
      <p:pic>
        <p:nvPicPr>
          <p:cNvPr id="2" name="Picture 1" descr="/home/ligy/Pictures/1.png1"/>
          <p:cNvPicPr>
            <a:picLocks noChangeAspect="true"/>
          </p:cNvPicPr>
          <p:nvPr/>
        </p:nvPicPr>
        <p:blipFill>
          <a:blip r:embed="rId4"/>
          <a:srcRect/>
          <a:stretch>
            <a:fillRect/>
          </a:stretch>
        </p:blipFill>
        <p:spPr>
          <a:xfrm>
            <a:off x="3479165" y="3461385"/>
            <a:ext cx="794385" cy="193675"/>
          </a:xfrm>
          <a:prstGeom prst="rect">
            <a:avLst/>
          </a:prstGeom>
        </p:spPr>
      </p:pic>
      <p:pic>
        <p:nvPicPr>
          <p:cNvPr id="5" name="Picture 4" descr="/home/ligy/Pictures/1.png1"/>
          <p:cNvPicPr>
            <a:picLocks noChangeAspect="true"/>
          </p:cNvPicPr>
          <p:nvPr/>
        </p:nvPicPr>
        <p:blipFill>
          <a:blip r:embed="rId5"/>
          <a:srcRect/>
          <a:stretch>
            <a:fillRect/>
          </a:stretch>
        </p:blipFill>
        <p:spPr>
          <a:xfrm>
            <a:off x="659448" y="3761740"/>
            <a:ext cx="549910" cy="193675"/>
          </a:xfrm>
          <a:prstGeom prst="rect">
            <a:avLst/>
          </a:prstGeom>
        </p:spPr>
      </p:pic>
      <p:pic>
        <p:nvPicPr>
          <p:cNvPr id="7" name="Picture 6" descr="/home/ligy/Pictures/1.png1"/>
          <p:cNvPicPr>
            <a:picLocks noChangeAspect="true"/>
          </p:cNvPicPr>
          <p:nvPr/>
        </p:nvPicPr>
        <p:blipFill>
          <a:blip r:embed="rId6"/>
          <a:srcRect/>
          <a:stretch>
            <a:fillRect/>
          </a:stretch>
        </p:blipFill>
        <p:spPr>
          <a:xfrm>
            <a:off x="2012315" y="3761740"/>
            <a:ext cx="993775" cy="165100"/>
          </a:xfrm>
          <a:prstGeom prst="rect">
            <a:avLst/>
          </a:prstGeom>
        </p:spPr>
      </p:pic>
      <p:sp>
        <p:nvSpPr>
          <p:cNvPr id="8" name="Text Box 7"/>
          <p:cNvSpPr txBox="true"/>
          <p:nvPr/>
        </p:nvSpPr>
        <p:spPr>
          <a:xfrm>
            <a:off x="3077845" y="3720465"/>
            <a:ext cx="953770" cy="275590"/>
          </a:xfrm>
          <a:prstGeom prst="rect">
            <a:avLst/>
          </a:prstGeom>
          <a:noFill/>
        </p:spPr>
        <p:txBody>
          <a:bodyPr wrap="none" rtlCol="0">
            <a:spAutoFit/>
          </a:bodyPr>
          <a:p>
            <a:r>
              <a:rPr lang="zh-CN" altLang="" sz="1200">
                <a:ea typeface="宋体" charset="0"/>
              </a:rPr>
              <a:t>是</a:t>
            </a:r>
            <a:r>
              <a:rPr lang="" altLang="zh-CN" sz="1200">
                <a:ea typeface="宋体" charset="0"/>
              </a:rPr>
              <a:t>P</a:t>
            </a:r>
            <a:r>
              <a:rPr lang="" altLang="en-US" sz="1200">
                <a:ea typeface="宋体" charset="0"/>
              </a:rPr>
              <a:t>auli</a:t>
            </a:r>
            <a:r>
              <a:rPr lang="zh-CN" altLang="" sz="1200">
                <a:ea typeface="宋体" charset="0"/>
              </a:rPr>
              <a:t>矩阵</a:t>
            </a:r>
            <a:endParaRPr lang="zh-CN" altLang="" sz="1200">
              <a:ea typeface="宋体" charset="0"/>
            </a:endParaRPr>
          </a:p>
        </p:txBody>
      </p:sp>
      <p:sp>
        <p:nvSpPr>
          <p:cNvPr id="9" name="Text Box 8"/>
          <p:cNvSpPr txBox="true"/>
          <p:nvPr/>
        </p:nvSpPr>
        <p:spPr>
          <a:xfrm>
            <a:off x="20320" y="3919220"/>
            <a:ext cx="7520305" cy="116840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磁场</a:t>
            </a:r>
            <a:r>
              <a:rPr lang="en-US" altLang="zh-CN" sz="1400" dirty="0">
                <a:solidFill>
                  <a:schemeClr val="tx1"/>
                </a:solidFill>
                <a:latin typeface="+mj-lt"/>
                <a:ea typeface="宋体" pitchFamily="2" charset="-122"/>
                <a:sym typeface="+mn-ea"/>
              </a:rPr>
              <a:t>p</a:t>
            </a:r>
            <a:r>
              <a:rPr lang="" altLang="en-US" sz="1400" dirty="0">
                <a:solidFill>
                  <a:schemeClr val="tx1"/>
                </a:solidFill>
                <a:latin typeface="+mj-lt"/>
                <a:ea typeface="宋体" pitchFamily="2" charset="-122"/>
                <a:sym typeface="+mn-ea"/>
              </a:rPr>
              <a:t>hi/phi0</a:t>
            </a:r>
            <a:r>
              <a:rPr lang="zh-CN" altLang="" sz="1400" dirty="0">
                <a:solidFill>
                  <a:schemeClr val="tx1"/>
                </a:solidFill>
                <a:latin typeface="+mj-lt"/>
                <a:ea typeface="宋体" pitchFamily="2" charset="-122"/>
                <a:sym typeface="+mn-ea"/>
              </a:rPr>
              <a:t>通过</a:t>
            </a:r>
            <a:r>
              <a:rPr lang="" altLang="zh-CN" sz="1400" dirty="0">
                <a:solidFill>
                  <a:schemeClr val="tx1"/>
                </a:solidFill>
                <a:latin typeface="+mj-lt"/>
                <a:ea typeface="宋体" pitchFamily="2" charset="-122"/>
                <a:sym typeface="+mn-ea"/>
              </a:rPr>
              <a:t>Peierls</a:t>
            </a:r>
            <a:r>
              <a:rPr lang="zh-CN" altLang="" sz="1400" dirty="0">
                <a:solidFill>
                  <a:schemeClr val="tx1"/>
                </a:solidFill>
                <a:latin typeface="+mj-lt"/>
                <a:ea typeface="宋体" pitchFamily="2" charset="-122"/>
                <a:sym typeface="+mn-ea"/>
              </a:rPr>
              <a:t>取代进入到</a:t>
            </a:r>
            <a:r>
              <a:rPr lang="" altLang="zh-CN" sz="1400" dirty="0">
                <a:solidFill>
                  <a:schemeClr val="tx1"/>
                </a:solidFill>
                <a:latin typeface="+mj-lt"/>
                <a:ea typeface="宋体" pitchFamily="2" charset="-122"/>
                <a:sym typeface="+mn-ea"/>
              </a:rPr>
              <a:t>hopping</a:t>
            </a:r>
            <a:r>
              <a:rPr lang="zh-CN" altLang="" sz="1400" dirty="0">
                <a:solidFill>
                  <a:schemeClr val="tx1"/>
                </a:solidFill>
                <a:latin typeface="+mj-lt"/>
                <a:ea typeface="宋体" pitchFamily="2" charset="-122"/>
                <a:sym typeface="+mn-ea"/>
              </a:rPr>
              <a:t>项的相位中</a:t>
            </a:r>
            <a:r>
              <a:rPr lang="" altLang="zh-CN" sz="1400" dirty="0">
                <a:solidFill>
                  <a:schemeClr val="tx1"/>
                </a:solidFill>
                <a:latin typeface="+mj-lt"/>
                <a:ea typeface="宋体" pitchFamily="2" charset="-122"/>
                <a:sym typeface="+mn-ea"/>
              </a:rPr>
              <a:t>[37]</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无序为</a:t>
            </a:r>
            <a:r>
              <a:rPr lang="en-US" altLang="zh-CN"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，与实验</a:t>
            </a:r>
            <a:r>
              <a:rPr lang="" altLang="zh-CN" sz="1400" dirty="0">
                <a:solidFill>
                  <a:schemeClr val="tx1"/>
                </a:solidFill>
                <a:latin typeface="+mj-lt"/>
                <a:ea typeface="宋体" pitchFamily="2" charset="-122"/>
                <a:sym typeface="+mn-ea"/>
              </a:rPr>
              <a:t>[3]</a:t>
            </a:r>
            <a:r>
              <a:rPr lang="zh-CN" altLang="" sz="1400" dirty="0">
                <a:solidFill>
                  <a:schemeClr val="tx1"/>
                </a:solidFill>
                <a:latin typeface="+mj-lt"/>
                <a:ea typeface="宋体" pitchFamily="2" charset="-122"/>
                <a:sym typeface="+mn-ea"/>
              </a:rPr>
              <a:t>相对应，由密度</a:t>
            </a:r>
            <a:r>
              <a:rPr lang="en-US" altLang="zh-CN" sz="1400" dirty="0">
                <a:solidFill>
                  <a:schemeClr val="tx1"/>
                </a:solidFill>
                <a:latin typeface="+mj-lt"/>
                <a:ea typeface="宋体" pitchFamily="2" charset="-122"/>
                <a:sym typeface="+mn-ea"/>
              </a:rPr>
              <a:t>n</a:t>
            </a:r>
            <a:r>
              <a:rPr lang="zh-CN" altLang="en-US" sz="1400" dirty="0">
                <a:solidFill>
                  <a:schemeClr val="tx1"/>
                </a:solidFill>
                <a:latin typeface="+mj-lt"/>
                <a:ea typeface="宋体" pitchFamily="2" charset="-122"/>
                <a:sym typeface="+mn-ea"/>
              </a:rPr>
              <a:t>与强度</a:t>
            </a:r>
            <a:r>
              <a:rPr lang="en-US" altLang="zh-CN" sz="1400" dirty="0">
                <a:solidFill>
                  <a:schemeClr val="tx1"/>
                </a:solidFill>
                <a:latin typeface="+mj-lt"/>
                <a:ea typeface="宋体" pitchFamily="2" charset="-122"/>
                <a:sym typeface="+mn-ea"/>
              </a:rPr>
              <a:t>W</a:t>
            </a:r>
            <a:r>
              <a:rPr lang="zh-CN" altLang="en-US" sz="1400" dirty="0">
                <a:solidFill>
                  <a:schemeClr val="tx1"/>
                </a:solidFill>
                <a:latin typeface="+mj-lt"/>
                <a:ea typeface="宋体" pitchFamily="2" charset="-122"/>
                <a:sym typeface="+mn-ea"/>
              </a:rPr>
              <a:t>来描述，</a:t>
            </a:r>
            <a:r>
              <a:rPr lang="" altLang="zh-CN" sz="1400" dirty="0">
                <a:solidFill>
                  <a:schemeClr val="tx1"/>
                </a:solidFill>
                <a:latin typeface="+mj-lt"/>
                <a:ea typeface="宋体" pitchFamily="2" charset="-122"/>
                <a:sym typeface="+mn-ea"/>
              </a:rPr>
              <a:t>V(r)</a:t>
            </a:r>
            <a:r>
              <a:rPr lang="zh-CN" altLang=""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-W/2,W/2]</a:t>
            </a:r>
            <a:r>
              <a:rPr lang="zh-CN" altLang="" sz="1400" dirty="0">
                <a:solidFill>
                  <a:schemeClr val="tx1"/>
                </a:solidFill>
                <a:latin typeface="+mj-lt"/>
                <a:ea typeface="宋体" pitchFamily="2" charset="-122"/>
                <a:sym typeface="+mn-ea"/>
              </a:rPr>
              <a:t>之间均匀取值</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通过计算态密度之比与</a:t>
            </a:r>
            <a:r>
              <a:rPr lang="en-US" altLang="zh-CN" sz="1400" dirty="0">
                <a:solidFill>
                  <a:schemeClr val="tx1"/>
                </a:solidFill>
                <a:latin typeface="+mj-lt"/>
                <a:ea typeface="宋体" pitchFamily="2" charset="-122"/>
                <a:sym typeface="+mn-ea"/>
              </a:rPr>
              <a:t>IPR</a:t>
            </a:r>
            <a:r>
              <a:rPr lang="zh-CN" altLang="en-US" sz="1400" dirty="0">
                <a:solidFill>
                  <a:schemeClr val="tx1"/>
                </a:solidFill>
                <a:latin typeface="+mj-lt"/>
                <a:ea typeface="宋体" pitchFamily="2" charset="-122"/>
                <a:sym typeface="+mn-ea"/>
              </a:rPr>
              <a:t>来研究本征态的空间拓展，以验证</a:t>
            </a:r>
            <a:r>
              <a:rPr lang="en-US" altLang="zh-CN" sz="1400" dirty="0">
                <a:solidFill>
                  <a:schemeClr val="tx1"/>
                </a:solidFill>
                <a:latin typeface="+mj-lt"/>
                <a:ea typeface="宋体" pitchFamily="2" charset="-122"/>
                <a:sym typeface="+mn-ea"/>
              </a:rPr>
              <a:t>Landau</a:t>
            </a:r>
            <a:r>
              <a:rPr lang="zh-CN" altLang="en-US" sz="1400" dirty="0">
                <a:solidFill>
                  <a:schemeClr val="tx1"/>
                </a:solidFill>
                <a:latin typeface="+mj-lt"/>
                <a:ea typeface="宋体" pitchFamily="2" charset="-122"/>
                <a:sym typeface="+mn-ea"/>
              </a:rPr>
              <a:t>能带起源于局域化</a:t>
            </a:r>
            <a:r>
              <a:rPr lang="" altLang="zh-CN" sz="1400" dirty="0">
                <a:solidFill>
                  <a:schemeClr val="tx1"/>
                </a:solidFill>
                <a:latin typeface="+mj-lt"/>
                <a:ea typeface="宋体" pitchFamily="2" charset="-122"/>
                <a:sym typeface="+mn-ea"/>
              </a:rPr>
              <a:t>bulk</a:t>
            </a:r>
            <a:r>
              <a:rPr lang="zh-CN" altLang="" sz="1400" dirty="0">
                <a:solidFill>
                  <a:schemeClr val="tx1"/>
                </a:solidFill>
                <a:latin typeface="+mj-lt"/>
                <a:ea typeface="宋体" pitchFamily="2" charset="-122"/>
                <a:sym typeface="+mn-ea"/>
              </a:rPr>
              <a:t>态。几何平均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a:t>
            </a:r>
            <a:r>
              <a:rPr lang="" altLang="zh-CN" sz="1400" dirty="0">
                <a:solidFill>
                  <a:schemeClr val="tx1"/>
                </a:solidFill>
                <a:latin typeface="+mj-lt"/>
                <a:ea typeface="宋体" pitchFamily="2" charset="-122"/>
                <a:sym typeface="+mn-ea"/>
              </a:rPr>
              <a:t>rho_typ</a:t>
            </a:r>
            <a:r>
              <a:rPr lang="zh-CN" altLang="" sz="1400" dirty="0">
                <a:solidFill>
                  <a:schemeClr val="tx1"/>
                </a:solidFill>
                <a:latin typeface="+mj-lt"/>
                <a:ea typeface="宋体" pitchFamily="2" charset="-122"/>
                <a:sym typeface="+mn-ea"/>
              </a:rPr>
              <a:t>，算术平均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a:t>
            </a:r>
            <a:r>
              <a:rPr lang="" altLang="zh-CN" sz="1400" dirty="0">
                <a:solidFill>
                  <a:schemeClr val="tx1"/>
                </a:solidFill>
                <a:latin typeface="+mj-lt"/>
                <a:ea typeface="宋体" pitchFamily="2" charset="-122"/>
                <a:sym typeface="+mn-ea"/>
              </a:rPr>
              <a:t>rho_ave [26-35]</a:t>
            </a:r>
            <a:endParaRPr lang="en-US" altLang="" sz="1400" dirty="0">
              <a:solidFill>
                <a:schemeClr val="tx1"/>
              </a:solidFill>
              <a:latin typeface="+mj-lt"/>
              <a:ea typeface="宋体" pitchFamily="2" charset="-122"/>
              <a:sym typeface="+mn-ea"/>
            </a:endParaRPr>
          </a:p>
        </p:txBody>
      </p:sp>
      <p:pic>
        <p:nvPicPr>
          <p:cNvPr id="12" name="Picture 11" descr="/home/ligy/Pictures/1.png1"/>
          <p:cNvPicPr>
            <a:picLocks noChangeAspect="true"/>
          </p:cNvPicPr>
          <p:nvPr/>
        </p:nvPicPr>
        <p:blipFill>
          <a:blip r:embed="rId7"/>
          <a:srcRect/>
          <a:stretch>
            <a:fillRect/>
          </a:stretch>
        </p:blipFill>
        <p:spPr>
          <a:xfrm>
            <a:off x="999808" y="4197350"/>
            <a:ext cx="749300" cy="193675"/>
          </a:xfrm>
          <a:prstGeom prst="rect">
            <a:avLst/>
          </a:prstGeom>
        </p:spPr>
      </p:pic>
      <p:pic>
        <p:nvPicPr>
          <p:cNvPr id="13" name="Picture 12" descr="/home/ligy/Pictures/1.png1"/>
          <p:cNvPicPr>
            <a:picLocks noChangeAspect="true"/>
          </p:cNvPicPr>
          <p:nvPr/>
        </p:nvPicPr>
        <p:blipFill>
          <a:blip r:embed="rId8"/>
          <a:srcRect/>
          <a:stretch>
            <a:fillRect/>
          </a:stretch>
        </p:blipFill>
        <p:spPr>
          <a:xfrm>
            <a:off x="445135" y="5030470"/>
            <a:ext cx="1997710" cy="637540"/>
          </a:xfrm>
          <a:prstGeom prst="rect">
            <a:avLst/>
          </a:prstGeom>
        </p:spPr>
      </p:pic>
      <p:pic>
        <p:nvPicPr>
          <p:cNvPr id="16" name="Picture 15" descr="/home/ligy/Pictures/1.png1"/>
          <p:cNvPicPr>
            <a:picLocks noChangeAspect="true"/>
          </p:cNvPicPr>
          <p:nvPr/>
        </p:nvPicPr>
        <p:blipFill>
          <a:blip r:embed="rId9"/>
          <a:srcRect/>
          <a:stretch>
            <a:fillRect/>
          </a:stretch>
        </p:blipFill>
        <p:spPr>
          <a:xfrm>
            <a:off x="2530475" y="5241290"/>
            <a:ext cx="2500630" cy="216535"/>
          </a:xfrm>
          <a:prstGeom prst="rect">
            <a:avLst/>
          </a:prstGeom>
        </p:spPr>
      </p:pic>
      <p:pic>
        <p:nvPicPr>
          <p:cNvPr id="17" name="Picture 16" descr="/home/ligy/Pictures/1.png1"/>
          <p:cNvPicPr>
            <a:picLocks noChangeAspect="true"/>
          </p:cNvPicPr>
          <p:nvPr/>
        </p:nvPicPr>
        <p:blipFill>
          <a:blip r:embed="rId10"/>
          <a:srcRect/>
          <a:stretch>
            <a:fillRect/>
          </a:stretch>
        </p:blipFill>
        <p:spPr>
          <a:xfrm>
            <a:off x="5645785" y="4966970"/>
            <a:ext cx="1332230" cy="4572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88950" y="27305"/>
            <a:ext cx="6583045" cy="398780"/>
          </a:xfrm>
          <a:prstGeom prst="rect">
            <a:avLst/>
          </a:prstGeom>
          <a:noFill/>
        </p:spPr>
        <p:txBody>
          <a:bodyPr wrap="square" rtlCol="0">
            <a:spAutoFit/>
          </a:bodyPr>
          <a:p>
            <a:pPr algn="l"/>
            <a:r>
              <a:rPr lang="zh-CN" sz="2000" dirty="0">
                <a:latin typeface="+mj-lt"/>
                <a:ea typeface="宋体" pitchFamily="2" charset="-122"/>
              </a:rPr>
              <a:t>无序化的MnBi2Te4中量子</a:t>
            </a:r>
            <a:r>
              <a:rPr lang="en-US" altLang="zh-CN" sz="2000" dirty="0">
                <a:latin typeface="+mj-lt"/>
                <a:ea typeface="宋体" pitchFamily="2" charset="-122"/>
              </a:rPr>
              <a:t>Hall</a:t>
            </a:r>
            <a:r>
              <a:rPr lang="zh-CN" altLang="en-US" sz="2000" dirty="0">
                <a:latin typeface="+mj-lt"/>
                <a:ea typeface="宋体" pitchFamily="2" charset="-122"/>
              </a:rPr>
              <a:t>相与量子反常</a:t>
            </a:r>
            <a:r>
              <a:rPr lang="en-US" altLang="zh-CN" sz="2000" dirty="0">
                <a:latin typeface="+mj-lt"/>
                <a:ea typeface="宋体" pitchFamily="2" charset="-122"/>
              </a:rPr>
              <a:t>Hall</a:t>
            </a:r>
            <a:r>
              <a:rPr lang="zh-CN" altLang="en-US" sz="2000" dirty="0">
                <a:latin typeface="+mj-lt"/>
                <a:ea typeface="宋体" pitchFamily="2" charset="-122"/>
              </a:rPr>
              <a:t>相的共存</a:t>
            </a:r>
            <a:endParaRPr lang="zh-CN" altLang="en-US" sz="2000" dirty="0">
              <a:latin typeface="+mj-lt"/>
              <a:ea typeface="宋体" pitchFamily="2" charset="-122"/>
            </a:endParaRPr>
          </a:p>
        </p:txBody>
      </p:sp>
      <p:sp>
        <p:nvSpPr>
          <p:cNvPr id="3" name="Text Box 2"/>
          <p:cNvSpPr txBox="true"/>
          <p:nvPr/>
        </p:nvSpPr>
        <p:spPr>
          <a:xfrm>
            <a:off x="3961765" y="358140"/>
            <a:ext cx="3574415" cy="275590"/>
          </a:xfrm>
          <a:prstGeom prst="rect">
            <a:avLst/>
          </a:prstGeom>
          <a:noFill/>
        </p:spPr>
        <p:txBody>
          <a:bodyPr wrap="square" rtlCol="0">
            <a:spAutoFit/>
          </a:bodyPr>
          <a:p>
            <a:r>
              <a:rPr lang="en-US" altLang="en-US" sz="1200">
                <a:sym typeface="+mn-ea"/>
              </a:rPr>
              <a:t>Hua Jiang</a:t>
            </a:r>
            <a:r>
              <a:rPr lang="zh-CN" altLang="en-US" sz="1200">
                <a:ea typeface="宋体" charset="0"/>
                <a:sym typeface="+mn-ea"/>
              </a:rPr>
              <a:t>，</a:t>
            </a:r>
            <a:r>
              <a:rPr lang="en-US" altLang="en-US" sz="1200">
                <a:sym typeface="+mn-ea"/>
              </a:rPr>
              <a:t> X. C. Xie etc.</a:t>
            </a:r>
            <a:r>
              <a:rPr lang="zh-CN" altLang="en-US" sz="1200">
                <a:ea typeface="宋体" charset="0"/>
                <a:sym typeface="+mn-ea"/>
              </a:rPr>
              <a:t>，</a:t>
            </a:r>
            <a:r>
              <a:rPr lang="en-US" altLang="en-US" sz="1200">
                <a:sym typeface="+mn-ea"/>
              </a:rPr>
              <a:t>PRL 127, 236402 (2021)</a:t>
            </a:r>
            <a:endParaRPr lang="en-US" altLang="en-US" sz="1200">
              <a:sym typeface="+mn-ea"/>
            </a:endParaRPr>
          </a:p>
        </p:txBody>
      </p:sp>
      <p:sp>
        <p:nvSpPr>
          <p:cNvPr id="4" name="Text Box 3"/>
          <p:cNvSpPr txBox="true"/>
          <p:nvPr/>
        </p:nvSpPr>
        <p:spPr>
          <a:xfrm>
            <a:off x="15875" y="238760"/>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sp>
        <p:nvSpPr>
          <p:cNvPr id="15" name="Text Box 14"/>
          <p:cNvSpPr txBox="true"/>
          <p:nvPr/>
        </p:nvSpPr>
        <p:spPr>
          <a:xfrm>
            <a:off x="15875" y="589915"/>
            <a:ext cx="7520305" cy="52197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W=0</a:t>
            </a:r>
            <a:r>
              <a:rPr lang="zh-CN" altLang="" sz="1400" dirty="0">
                <a:solidFill>
                  <a:schemeClr val="tx1"/>
                </a:solidFill>
                <a:latin typeface="+mj-lt"/>
                <a:ea typeface="宋体" pitchFamily="2" charset="-122"/>
                <a:sym typeface="+mn-ea"/>
              </a:rPr>
              <a:t>的纯净系统与实验</a:t>
            </a:r>
            <a:r>
              <a:rPr lang="en-US" altLang="zh-CN" sz="1400" dirty="0">
                <a:latin typeface="+mj-lt"/>
                <a:ea typeface="宋体" pitchFamily="2" charset="-122"/>
                <a:sym typeface="+mn-ea"/>
              </a:rPr>
              <a:t>[3]</a:t>
            </a:r>
            <a:r>
              <a:rPr lang="zh-CN" altLang="" sz="1400" dirty="0">
                <a:solidFill>
                  <a:schemeClr val="tx1"/>
                </a:solidFill>
                <a:latin typeface="+mj-lt"/>
                <a:ea typeface="宋体" pitchFamily="2" charset="-122"/>
                <a:sym typeface="+mn-ea"/>
              </a:rPr>
              <a:t>符合得不好</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无序增加时与实验</a:t>
            </a:r>
            <a:r>
              <a:rPr lang="" altLang="zh-CN" sz="1400" dirty="0">
                <a:solidFill>
                  <a:schemeClr val="tx1"/>
                </a:solidFill>
                <a:latin typeface="+mj-lt"/>
                <a:ea typeface="宋体" pitchFamily="2" charset="-122"/>
                <a:sym typeface="+mn-ea"/>
              </a:rPr>
              <a:t>[3]</a:t>
            </a:r>
            <a:r>
              <a:rPr lang="zh-CN" altLang="" sz="1400" dirty="0">
                <a:solidFill>
                  <a:schemeClr val="tx1"/>
                </a:solidFill>
                <a:latin typeface="+mj-lt"/>
                <a:ea typeface="宋体" pitchFamily="2" charset="-122"/>
                <a:sym typeface="+mn-ea"/>
              </a:rPr>
              <a:t>符合</a:t>
            </a:r>
            <a:endParaRPr lang="zh-CN" altLang="" sz="1400" dirty="0">
              <a:solidFill>
                <a:schemeClr val="tx1"/>
              </a:solidFill>
              <a:latin typeface="+mj-lt"/>
              <a:ea typeface="宋体" pitchFamily="2" charset="-122"/>
              <a:sym typeface="+mn-ea"/>
            </a:endParaRPr>
          </a:p>
        </p:txBody>
      </p:sp>
      <p:pic>
        <p:nvPicPr>
          <p:cNvPr id="11" name="Picture 10" descr="/home/ligy/Pictures/1.png1"/>
          <p:cNvPicPr>
            <a:picLocks noChangeAspect="true"/>
          </p:cNvPicPr>
          <p:nvPr/>
        </p:nvPicPr>
        <p:blipFill>
          <a:blip r:embed="rId1"/>
          <a:srcRect/>
          <a:stretch>
            <a:fillRect/>
          </a:stretch>
        </p:blipFill>
        <p:spPr>
          <a:xfrm>
            <a:off x="2783840" y="1279525"/>
            <a:ext cx="4605020" cy="1733550"/>
          </a:xfrm>
          <a:prstGeom prst="rect">
            <a:avLst/>
          </a:prstGeom>
        </p:spPr>
      </p:pic>
      <p:sp>
        <p:nvSpPr>
          <p:cNvPr id="9" name="Text Box 8"/>
          <p:cNvSpPr txBox="true"/>
          <p:nvPr/>
        </p:nvSpPr>
        <p:spPr>
          <a:xfrm>
            <a:off x="8890" y="3013075"/>
            <a:ext cx="7520305" cy="30670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用重整的局域化长度得到的相图：</a:t>
            </a:r>
            <a:endParaRPr lang="zh-CN" altLang="" sz="1400" dirty="0">
              <a:solidFill>
                <a:schemeClr val="tx1"/>
              </a:solidFill>
              <a:latin typeface="+mj-lt"/>
              <a:ea typeface="宋体" pitchFamily="2" charset="-122"/>
              <a:sym typeface="+mn-ea"/>
            </a:endParaRPr>
          </a:p>
        </p:txBody>
      </p:sp>
      <p:pic>
        <p:nvPicPr>
          <p:cNvPr id="13" name="Picture 12" descr="/home/ligy/Pictures/1.png1"/>
          <p:cNvPicPr>
            <a:picLocks noChangeAspect="true"/>
          </p:cNvPicPr>
          <p:nvPr/>
        </p:nvPicPr>
        <p:blipFill>
          <a:blip r:embed="rId2"/>
          <a:srcRect/>
          <a:stretch>
            <a:fillRect/>
          </a:stretch>
        </p:blipFill>
        <p:spPr>
          <a:xfrm>
            <a:off x="2533650" y="3439160"/>
            <a:ext cx="2332990" cy="1854835"/>
          </a:xfrm>
          <a:prstGeom prst="rect">
            <a:avLst/>
          </a:prstGeom>
        </p:spPr>
      </p:pic>
      <p:sp>
        <p:nvSpPr>
          <p:cNvPr id="18" name="Text Box 17"/>
          <p:cNvSpPr txBox="true"/>
          <p:nvPr/>
        </p:nvSpPr>
        <p:spPr>
          <a:xfrm>
            <a:off x="4866640" y="880745"/>
            <a:ext cx="1034415" cy="275590"/>
          </a:xfrm>
          <a:prstGeom prst="rect">
            <a:avLst/>
          </a:prstGeom>
          <a:noFill/>
        </p:spPr>
        <p:txBody>
          <a:bodyPr wrap="none" rtlCol="0">
            <a:spAutoFit/>
          </a:bodyPr>
          <a:p>
            <a:pPr algn="l"/>
            <a:r>
              <a:rPr lang="" altLang="zh-CN" sz="1200">
                <a:ea typeface="宋体" charset="0"/>
              </a:rPr>
              <a:t>inset: </a:t>
            </a:r>
            <a:r>
              <a:rPr lang="zh-CN" altLang="" sz="1200">
                <a:ea typeface="宋体" charset="0"/>
              </a:rPr>
              <a:t>实验</a:t>
            </a:r>
            <a:r>
              <a:rPr lang="en-US" altLang="zh-CN" sz="1200" dirty="0">
                <a:latin typeface="+mj-lt"/>
                <a:ea typeface="宋体" pitchFamily="2" charset="-122"/>
                <a:sym typeface="+mn-ea"/>
              </a:rPr>
              <a:t>[3]</a:t>
            </a:r>
            <a:endParaRPr lang="en-US" altLang="zh-CN" sz="1200" dirty="0">
              <a:latin typeface="+mj-lt"/>
              <a:ea typeface="宋体" pitchFamily="2" charset="-122"/>
              <a:sym typeface="+mn-ea"/>
            </a:endParaRPr>
          </a:p>
        </p:txBody>
      </p:sp>
      <p:cxnSp>
        <p:nvCxnSpPr>
          <p:cNvPr id="19" name="Straight Arrow Connector 18"/>
          <p:cNvCxnSpPr>
            <a:stCxn id="18" idx="3"/>
          </p:cNvCxnSpPr>
          <p:nvPr/>
        </p:nvCxnSpPr>
        <p:spPr>
          <a:xfrm>
            <a:off x="5901055" y="1025525"/>
            <a:ext cx="724535" cy="40195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true">
            <a:off x="4752340" y="1018540"/>
            <a:ext cx="114300" cy="42354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66315" y="19685"/>
            <a:ext cx="3028950" cy="337185"/>
          </a:xfrm>
          <a:prstGeom prst="rect">
            <a:avLst/>
          </a:prstGeom>
          <a:noFill/>
        </p:spPr>
        <p:txBody>
          <a:bodyPr wrap="square" rtlCol="0">
            <a:spAutoFit/>
          </a:bodyPr>
          <a:p>
            <a:pPr algn="l">
              <a:lnSpc>
                <a:spcPct val="80000"/>
              </a:lnSpc>
            </a:pPr>
            <a:r>
              <a:rPr lang="zh-CN" altLang="" sz="2000" dirty="0">
                <a:latin typeface="+mj-lt"/>
                <a:ea typeface="宋体" pitchFamily="2" charset="-122"/>
              </a:rPr>
              <a:t>用</a:t>
            </a:r>
            <a:r>
              <a:rPr lang="en-US" altLang="zh-CN" sz="2000" dirty="0">
                <a:latin typeface="+mj-lt"/>
                <a:ea typeface="宋体" pitchFamily="2" charset="-122"/>
              </a:rPr>
              <a:t>SHE</a:t>
            </a:r>
            <a:r>
              <a:rPr lang="zh-CN" altLang="en-US" sz="2000" dirty="0">
                <a:latin typeface="+mj-lt"/>
                <a:ea typeface="宋体" pitchFamily="2" charset="-122"/>
              </a:rPr>
              <a:t>控制</a:t>
            </a:r>
            <a:r>
              <a:rPr lang="en-US" altLang="zh-CN" sz="2000" dirty="0">
                <a:latin typeface="+mj-lt"/>
                <a:ea typeface="宋体" pitchFamily="2" charset="-122"/>
              </a:rPr>
              <a:t>m</a:t>
            </a:r>
            <a:r>
              <a:rPr lang="" altLang="en-US" sz="2000" dirty="0">
                <a:latin typeface="+mj-lt"/>
                <a:ea typeface="宋体" pitchFamily="2" charset="-122"/>
              </a:rPr>
              <a:t>agnon</a:t>
            </a:r>
            <a:r>
              <a:rPr lang="zh-CN" altLang="" sz="2000" dirty="0">
                <a:latin typeface="+mj-lt"/>
                <a:ea typeface="宋体" pitchFamily="2" charset="-122"/>
              </a:rPr>
              <a:t>的</a:t>
            </a:r>
            <a:r>
              <a:rPr lang="en-US" altLang="zh-CN" sz="2000" dirty="0">
                <a:latin typeface="+mj-lt"/>
                <a:ea typeface="宋体" pitchFamily="2" charset="-122"/>
              </a:rPr>
              <a:t>BEC</a:t>
            </a:r>
            <a:endParaRPr lang="en-US" altLang="zh-CN" sz="2000" dirty="0">
              <a:latin typeface="+mj-lt"/>
              <a:ea typeface="宋体" pitchFamily="2" charset="-122"/>
            </a:endParaRPr>
          </a:p>
        </p:txBody>
      </p:sp>
      <p:sp>
        <p:nvSpPr>
          <p:cNvPr id="3" name="Text Box 2"/>
          <p:cNvSpPr txBox="true"/>
          <p:nvPr/>
        </p:nvSpPr>
        <p:spPr>
          <a:xfrm>
            <a:off x="5622925" y="356870"/>
            <a:ext cx="1765935" cy="275590"/>
          </a:xfrm>
          <a:prstGeom prst="rect">
            <a:avLst/>
          </a:prstGeom>
          <a:noFill/>
        </p:spPr>
        <p:txBody>
          <a:bodyPr wrap="square" rtlCol="0">
            <a:spAutoFit/>
          </a:bodyPr>
          <a:p>
            <a:r>
              <a:rPr lang="en-US" altLang="en-US" sz="1200">
                <a:sym typeface="+mn-ea"/>
              </a:rPr>
              <a:t>PRL 127, 237203 (2021)</a:t>
            </a:r>
            <a:endParaRPr lang="en-US" altLang="en-US"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15875" y="589915"/>
            <a:ext cx="7520305" cy="159956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之前研究表明：先在</a:t>
            </a:r>
            <a:r>
              <a:rPr lang="en-US" altLang="zh-CN" sz="1400" dirty="0">
                <a:solidFill>
                  <a:schemeClr val="tx1"/>
                </a:solidFill>
                <a:latin typeface="+mj-lt"/>
                <a:ea typeface="宋体" pitchFamily="2" charset="-122"/>
                <a:sym typeface="+mn-ea"/>
              </a:rPr>
              <a:t>Pt</a:t>
            </a:r>
            <a:r>
              <a:rPr lang="zh-CN" altLang="en-US" sz="1400" dirty="0">
                <a:solidFill>
                  <a:schemeClr val="tx1"/>
                </a:solidFill>
                <a:latin typeface="+mj-lt"/>
                <a:ea typeface="宋体" pitchFamily="2" charset="-122"/>
                <a:sym typeface="+mn-ea"/>
              </a:rPr>
              <a:t>中通电流来对</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纳米结构预加热，再对它快速冷却会导致</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中的</a:t>
            </a: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气体过占据，从而产生</a:t>
            </a: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的</a:t>
            </a:r>
            <a:r>
              <a:rPr lang="" altLang="zh-CN" sz="1400" dirty="0">
                <a:solidFill>
                  <a:schemeClr val="tx1"/>
                </a:solidFill>
                <a:latin typeface="+mj-lt"/>
                <a:ea typeface="宋体" pitchFamily="2" charset="-122"/>
                <a:sym typeface="+mn-ea"/>
              </a:rPr>
              <a:t>BEC</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Pt</a:t>
            </a:r>
            <a:r>
              <a:rPr lang="zh-CN" altLang="" sz="1400" dirty="0">
                <a:solidFill>
                  <a:schemeClr val="tx1"/>
                </a:solidFill>
                <a:latin typeface="+mj-lt"/>
                <a:ea typeface="宋体" pitchFamily="2" charset="-122"/>
                <a:sym typeface="+mn-ea"/>
              </a:rPr>
              <a:t>层中</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会产生自旋极化电流来产生或者湮灭</a:t>
            </a: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（取决于电流与外场的方向）</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本文发现：用</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来产生或湮灭</a:t>
            </a: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可以阻止或促进此</a:t>
            </a:r>
            <a:r>
              <a:rPr lang="en-US" altLang="zh-CN" sz="1400" dirty="0">
                <a:solidFill>
                  <a:schemeClr val="tx1"/>
                </a:solidFill>
                <a:latin typeface="+mj-lt"/>
                <a:ea typeface="宋体" pitchFamily="2" charset="-122"/>
                <a:sym typeface="+mn-ea"/>
              </a:rPr>
              <a:t>BEC</a:t>
            </a:r>
            <a:r>
              <a:rPr lang="zh-CN" altLang="en-US" sz="1400" dirty="0">
                <a:solidFill>
                  <a:schemeClr val="tx1"/>
                </a:solidFill>
                <a:latin typeface="+mj-lt"/>
                <a:ea typeface="宋体" pitchFamily="2" charset="-122"/>
                <a:sym typeface="+mn-ea"/>
              </a:rPr>
              <a:t>的形成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BEC</a:t>
            </a:r>
            <a:r>
              <a:rPr lang="zh-CN" altLang="en-US" sz="1400" dirty="0">
                <a:solidFill>
                  <a:schemeClr val="tx1"/>
                </a:solidFill>
                <a:latin typeface="+mj-lt"/>
                <a:ea typeface="宋体" pitchFamily="2" charset="-122"/>
                <a:sym typeface="+mn-ea"/>
              </a:rPr>
              <a:t>的阀值被调节幅度为：</a:t>
            </a:r>
            <a:r>
              <a:rPr lang="en-US" altLang="zh-CN" sz="1400" dirty="0">
                <a:solidFill>
                  <a:schemeClr val="tx1"/>
                </a:solidFill>
                <a:latin typeface="+mj-lt"/>
                <a:ea typeface="宋体" pitchFamily="2" charset="-122"/>
                <a:sym typeface="+mn-ea"/>
              </a:rPr>
              <a:t>-8%</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+6%</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Pt</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的影响机制：</a:t>
            </a:r>
            <a:r>
              <a:rPr lang="" altLang="zh-CN" sz="1400" dirty="0">
                <a:solidFill>
                  <a:srgbClr val="FF0000"/>
                </a:solidFill>
                <a:latin typeface="+mj-lt"/>
                <a:ea typeface="宋体" pitchFamily="2" charset="-122"/>
                <a:sym typeface="+mn-ea"/>
              </a:rPr>
              <a:t>SHE-STT</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本文发现了一种新的调节宏观量子态的方法</a:t>
            </a:r>
            <a:endParaRPr lang="zh-CN" altLang="en-US" sz="1400" dirty="0">
              <a:solidFill>
                <a:schemeClr val="tx1"/>
              </a:solidFill>
              <a:latin typeface="+mj-lt"/>
              <a:ea typeface="宋体" pitchFamily="2" charset="-122"/>
              <a:sym typeface="+mn-ea"/>
            </a:endParaRPr>
          </a:p>
        </p:txBody>
      </p:sp>
      <p:pic>
        <p:nvPicPr>
          <p:cNvPr id="13" name="Picture 12" descr="/home/ligy/Pictures/1.png1"/>
          <p:cNvPicPr>
            <a:picLocks noChangeAspect="true"/>
          </p:cNvPicPr>
          <p:nvPr/>
        </p:nvPicPr>
        <p:blipFill>
          <a:blip r:embed="rId1"/>
          <a:srcRect/>
          <a:stretch>
            <a:fillRect/>
          </a:stretch>
        </p:blipFill>
        <p:spPr>
          <a:xfrm>
            <a:off x="4260215" y="1600835"/>
            <a:ext cx="2969260" cy="35648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354570" cy="3107690"/>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r>
              <a:rPr lang="en-US" altLang="en-US" sz="1400">
                <a:ea typeface="宋体" pitchFamily="2" charset="-122"/>
              </a:rPr>
              <a:t>什么是反铁磁sk？</a:t>
            </a:r>
            <a:endParaRPr lang="en-US" altLang="en-US"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57175" y="556260"/>
            <a:ext cx="281813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https://arxiv.org/pdf/2110.05871.pdf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https://arxiv.org/pdf/2110.02984.pdf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https://arxiv.org/pdf/2110.02662.pdf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https://arxiv.org/pdf/2110.07063.pdf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https://arxiv.org/pdf/2110.07714.pdf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https://arxiv.org/pdf/2110.08069.pdf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https://arxiv.org/pdf/2110.08361.pdf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https://arxiv.org/pdf/2110.08696.pdf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https://arxiv.org/pdf/2110.09120.pdf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https://arxiv.org/pdf/2110.07102.pdf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https://arxiv.org/pdf/2110.00045.pdf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https://arxiv.org/pdf/2110.00348.pdf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https://arxiv.org/pdf/2110.14604.pdf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https://arxiv.org/pdf/2111.01942.pdf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https://arxiv.org/pdf/2111.05767.pdf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https://arxiv.org/pdf/2111.02494.pdf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https://arxiv.org/pdf/2111.02043.pdf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https://arxiv.org/pdf/2111.05575.pdf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https://arxiv.org/pdf/2111.07532</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https://arxiv.org/pdf/2111.07710.pdf</a:t>
            </a:r>
            <a:endParaRPr lang="zh-CN" altLang="en-US" sz="1200">
              <a:ea typeface="宋体" pitchFamily="2" charset="-122"/>
            </a:endParaRPr>
          </a:p>
          <a:p>
            <a:pPr marL="285750" indent="-285750" algn="l">
              <a:buFont typeface="Arial" panose="02080604020202020204" pitchFamily="34" charset="0"/>
              <a:buChar char="•"/>
            </a:pPr>
            <a:r>
              <a:rPr lang="en-US" altLang="zh-CN" sz="1200" b="1">
                <a:ea typeface="宋体" pitchFamily="2" charset="-122"/>
              </a:rPr>
              <a:t>PR</a:t>
            </a:r>
            <a:r>
              <a:rPr lang="zh-CN" altLang="en-US" sz="1200" b="1">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宋体" pitchFamily="2" charset="-122"/>
                <a:sym typeface="+mn-ea"/>
              </a:rPr>
              <a:t>费米分布函数</a:t>
            </a:r>
            <a:endParaRPr lang="en-US" sz="2400"/>
          </a:p>
        </p:txBody>
      </p:sp>
      <p:pic>
        <p:nvPicPr>
          <p:cNvPr id="4" name="Picture 3" descr="1"/>
          <p:cNvPicPr>
            <a:picLocks noChangeAspect="true"/>
          </p:cNvPicPr>
          <p:nvPr/>
        </p:nvPicPr>
        <p:blipFill>
          <a:blip r:embed="rId1"/>
          <a:stretch>
            <a:fillRect/>
          </a:stretch>
        </p:blipFill>
        <p:spPr>
          <a:xfrm>
            <a:off x="239395" y="1821815"/>
            <a:ext cx="2253615" cy="2296795"/>
          </a:xfrm>
          <a:prstGeom prst="rect">
            <a:avLst/>
          </a:prstGeom>
        </p:spPr>
      </p:pic>
      <p:sp>
        <p:nvSpPr>
          <p:cNvPr id="5" name="Text Box 4"/>
          <p:cNvSpPr txBox="true"/>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true"/>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true"/>
          </p:cNvPicPr>
          <p:nvPr/>
        </p:nvPicPr>
        <p:blipFill>
          <a:blip r:embed="rId2"/>
          <a:stretch>
            <a:fillRect/>
          </a:stretch>
        </p:blipFill>
        <p:spPr>
          <a:xfrm>
            <a:off x="2587625" y="1821815"/>
            <a:ext cx="2239010" cy="2296795"/>
          </a:xfrm>
          <a:prstGeom prst="rect">
            <a:avLst/>
          </a:prstGeom>
        </p:spPr>
      </p:pic>
      <p:sp>
        <p:nvSpPr>
          <p:cNvPr id="8" name="Text Box 7"/>
          <p:cNvSpPr txBox="true"/>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true"/>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true"/>
          </p:cNvPicPr>
          <p:nvPr/>
        </p:nvPicPr>
        <p:blipFill>
          <a:blip r:embed="rId3"/>
          <a:stretch>
            <a:fillRect/>
          </a:stretch>
        </p:blipFill>
        <p:spPr>
          <a:xfrm>
            <a:off x="5033010" y="1821815"/>
            <a:ext cx="2245995" cy="2299970"/>
          </a:xfrm>
          <a:prstGeom prst="rect">
            <a:avLst/>
          </a:prstGeom>
        </p:spPr>
      </p:pic>
      <p:sp>
        <p:nvSpPr>
          <p:cNvPr id="11" name="Text Box 10"/>
          <p:cNvSpPr txBox="true"/>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true"/>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true"/>
          <p:nvPr/>
        </p:nvSpPr>
        <p:spPr>
          <a:xfrm>
            <a:off x="342900" y="4749165"/>
            <a:ext cx="2353945" cy="583565"/>
          </a:xfrm>
          <a:prstGeom prst="rect">
            <a:avLst/>
          </a:prstGeom>
          <a:noFill/>
        </p:spPr>
        <p:txBody>
          <a:bodyPr wrap="none" rtlCol="0">
            <a:spAutoFit/>
          </a:bodyPr>
          <a:p>
            <a:pPr marL="285750" indent="-285750" algn="l">
              <a:buFont typeface="Arial" panose="02080604020202020204" pitchFamily="34" charset="0"/>
              <a:buChar char="•"/>
            </a:pPr>
            <a:r>
              <a:rPr lang="en-US" altLang="en-US" sz="1600"/>
              <a:t>1st subband: [0.6, 1.4]</a:t>
            </a:r>
            <a:endParaRPr lang="en-US" altLang="en-US" sz="1600"/>
          </a:p>
          <a:p>
            <a:pPr marL="285750" indent="-285750" algn="l">
              <a:buFont typeface="Arial" panose="0208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true"/>
          <p:nvPr/>
        </p:nvSpPr>
        <p:spPr>
          <a:xfrm>
            <a:off x="438523" y="521376"/>
            <a:ext cx="6724852" cy="90932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8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8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true"/>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26762</Words>
  <Application>WPS Presentation</Application>
  <PresentationFormat>自定义</PresentationFormat>
  <Paragraphs>1503</Paragraphs>
  <Slides>79</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79</vt:i4>
      </vt:variant>
    </vt:vector>
  </HeadingPairs>
  <TitlesOfParts>
    <vt:vector size="97" baseType="lpstr">
      <vt:lpstr>Arial</vt:lpstr>
      <vt:lpstr>宋体</vt:lpstr>
      <vt:lpstr>Wingdings</vt:lpstr>
      <vt:lpstr>Nimbus Roman No9 L</vt:lpstr>
      <vt:lpstr>Symbol</vt:lpstr>
      <vt:lpstr>Times New Roman</vt:lpstr>
      <vt:lpstr>文泉驿微米黑</vt:lpstr>
      <vt:lpstr>Vivaldi</vt:lpstr>
      <vt:lpstr>Comfortaa Light</vt:lpstr>
      <vt:lpstr>宋体</vt:lpstr>
      <vt:lpstr>Times New Roman</vt:lpstr>
      <vt:lpstr>微软雅黑</vt:lpstr>
      <vt:lpstr>Arial Unicode MS</vt:lpstr>
      <vt:lpstr>Standard Symbols PS</vt:lpstr>
      <vt:lpstr>Calibri</vt:lpstr>
      <vt:lpstr>DejaVu Sans</vt:lpstr>
      <vt:lpstr>文泉驿正黑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1165</cp:revision>
  <dcterms:created xsi:type="dcterms:W3CDTF">2021-12-06T03:30:34Z</dcterms:created>
  <dcterms:modified xsi:type="dcterms:W3CDTF">2021-12-06T03:30:34Z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